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tags/tag49.xml" ContentType="application/vnd.openxmlformats-officedocument.presentationml.tags+xml"/>
  <Override PartName="/ppt/slideLayouts/slideLayout171.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gs/tag38.xml" ContentType="application/vnd.openxmlformats-officedocument.presentationml.tags+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slideLayouts/slideLayout102.xml" ContentType="application/vnd.openxmlformats-officedocument.presentationml.slideLayout+xml"/>
  <Override PartName="/ppt/tags/tag63.xml" ContentType="application/vnd.openxmlformats-officedocument.presentationml.tag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ags/tag52.xml" ContentType="application/vnd.openxmlformats-officedocument.presentationml.tags+xml"/>
  <Override PartName="/ppt/tags/tag41.xml" ContentType="application/vnd.openxmlformats-officedocument.presentationml.tags+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87.xml" ContentType="application/vnd.openxmlformats-officedocument.presentationml.slideLayout+xml"/>
  <Override PartName="/ppt/tags/tag30.xml" ContentType="application/vnd.openxmlformats-officedocument.presentationml.tags+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tags/tag68.xml" ContentType="application/vnd.openxmlformats-officedocument.presentationml.tags+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35.xml" ContentType="application/vnd.openxmlformats-officedocument.presentationml.tags+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tags/tag46.xml" ContentType="application/vnd.openxmlformats-officedocument.presentationml.tags+xml"/>
  <Override PartName="/ppt/slideLayouts/slideLayout208.xml" ContentType="application/vnd.openxmlformats-officedocument.presentationml.slideLayout+xml"/>
  <Override PartName="/ppt/slideLayouts/slideLayout10.xml" ContentType="application/vnd.openxmlformats-officedocument.presentationml.slideLayout+xml"/>
  <Override PartName="/ppt/tags/tag24.xml" ContentType="application/vnd.openxmlformats-officedocument.presentationml.tags+xml"/>
  <Override PartName="/ppt/theme/theme15.xml" ContentType="application/vnd.openxmlformats-officedocument.theme+xml"/>
  <Override PartName="/ppt/tags/tag71.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slideLayouts/slideLayout51.xml" ContentType="application/vnd.openxmlformats-officedocument.presentationml.slideLayout+xml"/>
  <Override PartName="/ppt/tags/tag29.xml" ContentType="application/vnd.openxmlformats-officedocument.presentationml.tags+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40.xml" ContentType="application/vnd.openxmlformats-officedocument.presentationml.slideLayout+xml"/>
  <Override PartName="/ppt/tags/tag18.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slideMasters/slideMaster13.xml" ContentType="application/vnd.openxmlformats-officedocument.presentationml.slideMaster+xml"/>
  <Override PartName="/ppt/tags/tag43.xml" ContentType="application/vnd.openxmlformats-officedocument.presentationml.tags+xml"/>
  <Override PartName="/ppt/slideLayouts/slideLayout205.xml" ContentType="application/vnd.openxmlformats-officedocument.presentationml.slideLayout+xml"/>
  <Override PartName="/ppt/tags/tag32.xml" ContentType="application/vnd.openxmlformats-officedocument.presentationml.tags+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Masters/slideMaster2.xml" ContentType="application/vnd.openxmlformats-officedocument.presentationml.slideMaster+xml"/>
  <Override PartName="/ppt/tags/tag7.xml" ContentType="application/vnd.openxmlformats-officedocument.presentationml.tags+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45.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s/slide24.xml" ContentType="application/vnd.openxmlformats-officedocument.presentationml.slide+xml"/>
  <Override PartName="/ppt/slideLayouts/slideLayout34.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34.xml" ContentType="application/vnd.openxmlformats-officedocument.presentationml.slideLayout+xml"/>
  <Override PartName="/ppt/tags/tag59.xml" ContentType="application/vnd.openxmlformats-officedocument.presentationml.tags+xml"/>
  <Override PartName="/ppt/slideLayouts/slideLayout181.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70.xml" ContentType="application/vnd.openxmlformats-officedocument.presentationml.slideLayout+xml"/>
  <Override PartName="/ppt/tags/tag37.xml" ContentType="application/vnd.openxmlformats-officedocument.presentationml.tags+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tags/tag48.xml" ContentType="application/vnd.openxmlformats-officedocument.presentationml.tags+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tags/tag26.xml" ContentType="application/vnd.openxmlformats-officedocument.presentationml.tags+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ags/tag55.xml" ContentType="application/vnd.openxmlformats-officedocument.presentationml.tags+xml"/>
  <Override PartName="/ppt/theme/theme17.xml" ContentType="application/vnd.openxmlformats-officedocument.them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ags/tag22.xml" ContentType="application/vnd.openxmlformats-officedocument.presentationml.tags+xml"/>
  <Override PartName="/ppt/theme/theme9.xml" ContentType="application/vnd.openxmlformats-officedocument.theme+xml"/>
  <Override PartName="/ppt/tags/tag40.xml" ContentType="application/vnd.openxmlformats-officedocument.presentationml.tags+xml"/>
  <Override PartName="/ppt/theme/theme13.xml" ContentType="application/vnd.openxmlformats-officedocument.theme+xml"/>
  <Override PartName="/ppt/tags/tag51.xml" ContentType="application/vnd.openxmlformats-officedocument.presentationml.tags+xml"/>
  <Override PartName="/ppt/slideLayouts/slideLayout179.xml" ContentType="application/vnd.openxmlformats-officedocument.presentationml.slideLayout+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ags/tag45.xml" ContentType="application/vnd.openxmlformats-officedocument.presentationml.tags+xml"/>
  <Override PartName="/ppt/slideLayouts/slideLayout207.xml" ContentType="application/vnd.openxmlformats-officedocument.presentationml.slideLayout+xml"/>
  <Override PartName="/ppt/tags/tag34.xml" ContentType="application/vnd.openxmlformats-officedocument.presentationml.tags+xml"/>
  <Override PartName="/ppt/theme/theme14.xml" ContentType="application/vnd.openxmlformats-officedocument.them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tags/tag39.xml" ContentType="application/vnd.openxmlformats-officedocument.presentationml.tags+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tags/tag28.xml" ContentType="application/vnd.openxmlformats-officedocument.presentationml.tags+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Override PartName="/ppt/tags/tag17.xml" ContentType="application/vnd.openxmlformats-officedocument.presentationml.tags+xml"/>
  <Override PartName="/ppt/tags/tag64.xml" ContentType="application/vnd.openxmlformats-officedocument.presentationml.tags+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tags/tag53.xml" ContentType="application/vnd.openxmlformats-officedocument.presentationml.tags+xml"/>
  <Override PartName="/ppt/tags/tag31.xml" ContentType="application/vnd.openxmlformats-officedocument.presentationml.tags+xml"/>
  <Override PartName="/ppt/slideLayouts/slideLayout99.xml" ContentType="application/vnd.openxmlformats-officedocument.presentationml.slideLayout+xml"/>
  <Override PartName="/ppt/tags/tag42.xml" ContentType="application/vnd.openxmlformats-officedocument.presentationml.tags+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handoutMasters/handoutMaster1.xml" ContentType="application/vnd.openxmlformats-officedocument.presentationml.handoutMaster+xml"/>
  <Override PartName="/ppt/tags/tag20.xml" ContentType="application/vnd.openxmlformats-officedocument.presentationml.tags+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tags/tag58.xml" ContentType="application/vnd.openxmlformats-officedocument.presentationml.tags+xml"/>
  <Override PartName="/ppt/slideLayouts/slideLayout180.xml" ContentType="application/vnd.openxmlformats-officedocument.presentationml.slideLayout+xml"/>
  <Override PartName="/ppt/slideLayouts/slideLayout191.xml" ContentType="application/vnd.openxmlformats-officedocument.presentationml.slideLayout+xml"/>
  <Override PartName="/ppt/tags/tag69.xml" ContentType="application/vnd.openxmlformats-officedocument.presentationml.tags+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tags/tag47.xml" ContentType="application/vnd.openxmlformats-officedocument.presentationml.tags+xml"/>
  <Override PartName="/ppt/slideLayouts/slideLayout209.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slideLayouts/slideLayout111.xml" ContentType="application/vnd.openxmlformats-officedocument.presentationml.slideLayout+xml"/>
  <Override PartName="/ppt/theme/theme16.xml" ContentType="application/vnd.openxmlformats-officedocument.theme+xml"/>
  <Override PartName="/ppt/tags/tag14.xml" ContentType="application/vnd.openxmlformats-officedocument.presentationml.tags+xml"/>
  <Override PartName="/ppt/tags/tag25.xml" ContentType="application/vnd.openxmlformats-officedocument.presentationml.tags+xml"/>
  <Override PartName="/ppt/slideLayouts/slideLayout100.xml" ContentType="application/vnd.openxmlformats-officedocument.presentationml.slideLayout+xml"/>
  <Override PartName="/ppt/tags/tag61.xml" ContentType="application/vnd.openxmlformats-officedocument.presentationml.tags+xml"/>
  <Override PartName="/ppt/tags/tag72.xml" ContentType="application/vnd.openxmlformats-officedocument.presentationml.tags+xml"/>
  <Override PartName="/ppt/slideMasters/slideMaster6.xml" ContentType="application/vnd.openxmlformats-officedocument.presentationml.slideMaster+xml"/>
  <Override PartName="/ppt/theme/theme8.xml" ContentType="application/vnd.openxmlformats-officedocument.theme+xml"/>
  <Override PartName="/ppt/tags/tag50.xml" ContentType="application/vnd.openxmlformats-officedocument.presentationml.tags+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slideLayouts/slideLayout15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ags/tag19.xml" ContentType="application/vnd.openxmlformats-officedocument.presentationml.tags+xml"/>
  <Override PartName="/ppt/slideLayouts/slideLayout141.xml" ContentType="application/vnd.openxmlformats-officedocument.presentationml.slideLayout+xml"/>
  <Override PartName="/ppt/tags/tag6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86" r:id="rId1"/>
    <p:sldMasterId id="2147483898" r:id="rId2"/>
    <p:sldMasterId id="2147483910" r:id="rId3"/>
    <p:sldMasterId id="2147483922" r:id="rId4"/>
    <p:sldMasterId id="2147483934" r:id="rId5"/>
    <p:sldMasterId id="2147483946" r:id="rId6"/>
    <p:sldMasterId id="2147483978" r:id="rId7"/>
    <p:sldMasterId id="2147483990" r:id="rId8"/>
    <p:sldMasterId id="2147484002" r:id="rId9"/>
    <p:sldMasterId id="2147484014" r:id="rId10"/>
    <p:sldMasterId id="2147484096" r:id="rId11"/>
    <p:sldMasterId id="2147484108" r:id="rId12"/>
    <p:sldMasterId id="2147484120" r:id="rId13"/>
    <p:sldMasterId id="2147484132" r:id="rId14"/>
    <p:sldMasterId id="2147484164" r:id="rId15"/>
    <p:sldMasterId id="2147484176" r:id="rId16"/>
    <p:sldMasterId id="2147484188" r:id="rId17"/>
    <p:sldMasterId id="2147484200" r:id="rId18"/>
    <p:sldMasterId id="2147484260" r:id="rId19"/>
  </p:sldMasterIdLst>
  <p:handoutMasterIdLst>
    <p:handoutMasterId r:id="rId49"/>
  </p:handoutMasterIdLst>
  <p:sldIdLst>
    <p:sldId id="256" r:id="rId20"/>
    <p:sldId id="271" r:id="rId21"/>
    <p:sldId id="267" r:id="rId22"/>
    <p:sldId id="284" r:id="rId23"/>
    <p:sldId id="268" r:id="rId24"/>
    <p:sldId id="269" r:id="rId25"/>
    <p:sldId id="287" r:id="rId26"/>
    <p:sldId id="286" r:id="rId27"/>
    <p:sldId id="272" r:id="rId28"/>
    <p:sldId id="288" r:id="rId29"/>
    <p:sldId id="273" r:id="rId30"/>
    <p:sldId id="274" r:id="rId31"/>
    <p:sldId id="289" r:id="rId32"/>
    <p:sldId id="290" r:id="rId33"/>
    <p:sldId id="275" r:id="rId34"/>
    <p:sldId id="291" r:id="rId35"/>
    <p:sldId id="276" r:id="rId36"/>
    <p:sldId id="277" r:id="rId37"/>
    <p:sldId id="292" r:id="rId38"/>
    <p:sldId id="278" r:id="rId39"/>
    <p:sldId id="265" r:id="rId40"/>
    <p:sldId id="262" r:id="rId41"/>
    <p:sldId id="280" r:id="rId42"/>
    <p:sldId id="266" r:id="rId43"/>
    <p:sldId id="283" r:id="rId44"/>
    <p:sldId id="282" r:id="rId45"/>
    <p:sldId id="293" r:id="rId46"/>
    <p:sldId id="285" r:id="rId47"/>
    <p:sldId id="294" r:id="rId4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slide" Target="slides/slide23.xml"/><Relationship Id="rId47" Type="http://schemas.openxmlformats.org/officeDocument/2006/relationships/slide" Target="slides/slide28.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slide" Target="slides/slide2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4" Type="http://schemas.openxmlformats.org/officeDocument/2006/relationships/slide" Target="slides/slide25.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slide" Target="slides/slide29.xml"/><Relationship Id="rId8" Type="http://schemas.openxmlformats.org/officeDocument/2006/relationships/slideMaster" Target="slideMasters/slideMaster8.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CC1F11F2-6B70-4E0D-B964-4D9E38863B0E}" type="datetimeFigureOut">
              <a:rPr lang="en-US" smtClean="0"/>
              <a:pPr/>
              <a:t>11/7/2013</a:t>
            </a:fld>
            <a:endParaRPr lang="en-IN"/>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0560C5A5-92C7-4F0D-AE0A-11AB19C517E9}"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10.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jpe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3" Type="http://schemas.openxmlformats.org/officeDocument/2006/relationships/slideMaster" Target="../slideMasters/slideMaster1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jpeg"/></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3" Type="http://schemas.openxmlformats.org/officeDocument/2006/relationships/slideMaster" Target="../slideMasters/slideMaster1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image" Target="../media/image2.jpeg"/></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3" Type="http://schemas.openxmlformats.org/officeDocument/2006/relationships/slideMaster" Target="../slideMasters/slideMaster1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image" Target="../media/image2.jpeg"/></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3" Type="http://schemas.openxmlformats.org/officeDocument/2006/relationships/slideMaster" Target="../slideMasters/slideMaster14.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image" Target="../media/image2.jpeg"/></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3" Type="http://schemas.openxmlformats.org/officeDocument/2006/relationships/slideMaster" Target="../slideMasters/slideMaster15.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image" Target="../media/image2.jpeg"/></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3" Type="http://schemas.openxmlformats.org/officeDocument/2006/relationships/slideMaster" Target="../slideMasters/slideMaster16.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image" Target="../media/image2.jpeg"/></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3" Type="http://schemas.openxmlformats.org/officeDocument/2006/relationships/slideMaster" Target="../slideMasters/slideMaster17.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image" Target="../media/image2.jpeg"/></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3" Type="http://schemas.openxmlformats.org/officeDocument/2006/relationships/slideMaster" Target="../slideMasters/slideMaster18.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image" Target="../media/image2.jpeg"/></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4.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4.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jpe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jpe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jpe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9.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891D23-DF7C-4A22-9EFA-863090D2A4C0}" type="datetimeFigureOut">
              <a:rPr lang="en-US" smtClean="0"/>
              <a:pPr/>
              <a:t>11/7/2013</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47EB21-F55E-439C-AA6B-EBFD289D4C4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47EB21-F55E-439C-AA6B-EBFD289D4C46}"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47EB21-F55E-439C-AA6B-EBFD289D4C46}"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947EB21-F55E-439C-AA6B-EBFD289D4C46}"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947EB21-F55E-439C-AA6B-EBFD289D4C4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947EB21-F55E-439C-AA6B-EBFD289D4C46}"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2947EB21-F55E-439C-AA6B-EBFD289D4C46}" type="slidenum">
              <a:rPr lang="en-IN" smtClean="0"/>
              <a:pPr/>
              <a:t>‹#›</a:t>
            </a:fld>
            <a:endParaRPr lang="en-IN"/>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947EB21-F55E-439C-AA6B-EBFD289D4C4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47EB21-F55E-439C-AA6B-EBFD289D4C46}"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47EB21-F55E-439C-AA6B-EBFD289D4C46}" type="slidenum">
              <a:rPr lang="en-IN" smtClean="0"/>
              <a:pPr/>
              <a:t>‹#›</a:t>
            </a:fld>
            <a:endParaRPr lang="en-IN"/>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47EB21-F55E-439C-AA6B-EBFD289D4C46}"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3556"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3557" name="Rectangle 5"/>
          <p:cNvSpPr>
            <a:spLocks noGrp="1" noChangeArrowheads="1"/>
          </p:cNvSpPr>
          <p:nvPr>
            <p:ph type="ftr" sz="quarter" idx="3"/>
          </p:nvPr>
        </p:nvSpPr>
        <p:spPr/>
        <p:txBody>
          <a:bodyPr/>
          <a:lstStyle>
            <a:lvl1pPr>
              <a:defRPr/>
            </a:lvl1pPr>
          </a:lstStyle>
          <a:p>
            <a:endParaRPr lang="en-IN"/>
          </a:p>
        </p:txBody>
      </p:sp>
      <p:sp>
        <p:nvSpPr>
          <p:cNvPr id="23558"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30725" name="Rectangle 5"/>
          <p:cNvSpPr>
            <a:spLocks noGrp="1" noChangeArrowheads="1"/>
          </p:cNvSpPr>
          <p:nvPr>
            <p:ph type="dt" sz="half" idx="2"/>
          </p:nvPr>
        </p:nvSpPr>
        <p:spPr/>
        <p:txBody>
          <a:bodyPr/>
          <a:lstStyle>
            <a:lvl1pPr>
              <a:defRPr/>
            </a:lvl1pPr>
          </a:lstStyle>
          <a:p>
            <a:endParaRPr lang="en-IN"/>
          </a:p>
        </p:txBody>
      </p:sp>
      <p:sp>
        <p:nvSpPr>
          <p:cNvPr id="30726" name="Rectangle 6"/>
          <p:cNvSpPr>
            <a:spLocks noGrp="1" noChangeArrowheads="1"/>
          </p:cNvSpPr>
          <p:nvPr>
            <p:ph type="ftr" sz="quarter" idx="3"/>
          </p:nvPr>
        </p:nvSpPr>
        <p:spPr/>
        <p:txBody>
          <a:bodyPr/>
          <a:lstStyle>
            <a:lvl1pPr>
              <a:defRPr/>
            </a:lvl1pPr>
          </a:lstStyle>
          <a:p>
            <a:endParaRPr lang="en-IN"/>
          </a:p>
        </p:txBody>
      </p:sp>
      <p:sp>
        <p:nvSpPr>
          <p:cNvPr id="30727" name="Rectangle 7"/>
          <p:cNvSpPr>
            <a:spLocks noGrp="1" noChangeArrowheads="1"/>
          </p:cNvSpPr>
          <p:nvPr>
            <p:ph type="sldNum" sz="quarter" idx="4"/>
          </p:nvPr>
        </p:nvSpPr>
        <p:spPr/>
        <p:txBody>
          <a:bodyPr/>
          <a:lstStyle>
            <a:lvl1pPr>
              <a:defRPr/>
            </a:lvl1pPr>
          </a:lstStyle>
          <a:p>
            <a:fld id="{C0536EA5-2463-45E8-A1EC-EBD500A7683E}" type="slidenum">
              <a:rPr lang="en-IN"/>
              <a:pPr/>
              <a:t>‹#›</a:t>
            </a:fld>
            <a:endParaRPr lang="en-I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8315327B-E599-45CB-ABFB-44C1F42885AA}" type="slidenum">
              <a:rPr lang="en-IN"/>
              <a:pPr/>
              <a:t>‹#›</a:t>
            </a:fld>
            <a:endParaRPr lang="en-I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415357CD-7051-45C8-A86C-F54BF68553F4}" type="slidenum">
              <a:rPr lang="en-IN"/>
              <a:pPr/>
              <a:t>‹#›</a:t>
            </a:fld>
            <a:endParaRPr lang="en-IN"/>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BF8B808B-B75C-4D9D-BADD-E5D149E2B4B6}" type="slidenum">
              <a:rPr lang="en-IN"/>
              <a:pPr/>
              <a:t>‹#›</a:t>
            </a:fld>
            <a:endParaRPr lang="en-I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3906C15E-297F-4FBA-9BDE-8DADCFB79736}" type="slidenum">
              <a:rPr lang="en-IN"/>
              <a:pPr/>
              <a:t>‹#›</a:t>
            </a:fld>
            <a:endParaRPr lang="en-I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2F5CFF4-126B-4B3F-8410-99FCEE8F12CD}" type="slidenum">
              <a:rPr lang="en-IN"/>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BB45CA59-B20C-4FF5-BBE1-77971538832E}" type="slidenum">
              <a:rPr lang="en-IN"/>
              <a:pPr/>
              <a:t>‹#›</a:t>
            </a:fld>
            <a:endParaRPr lang="en-I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435EC28-21B5-4619-AEA7-7911ACDF23EA}" type="slidenum">
              <a:rPr lang="en-IN"/>
              <a:pPr/>
              <a:t>‹#›</a:t>
            </a:fld>
            <a:endParaRPr lang="en-IN"/>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3B33D1D-8DEA-434A-B9E5-6AE2EB6AA551}" type="slidenum">
              <a:rPr lang="en-IN"/>
              <a:pPr/>
              <a:t>‹#›</a:t>
            </a:fld>
            <a:endParaRPr lang="en-IN"/>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4D126BF6-00A6-4A7D-A6C2-3832D007B3E8}" type="slidenum">
              <a:rPr lang="en-IN"/>
              <a:pPr/>
              <a:t>‹#›</a:t>
            </a:fld>
            <a:endParaRPr lang="en-I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F0932A4-4468-4828-819E-80FBC231CB47}" type="slidenum">
              <a:rPr lang="en-IN"/>
              <a:pPr/>
              <a:t>‹#›</a:t>
            </a:fld>
            <a:endParaRPr lang="en-IN"/>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IN"/>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7653" name="Rectangle 5"/>
          <p:cNvSpPr>
            <a:spLocks noGrp="1" noChangeArrowheads="1"/>
          </p:cNvSpPr>
          <p:nvPr>
            <p:ph type="dt" sz="half" idx="2"/>
          </p:nvPr>
        </p:nvSpPr>
        <p:spPr/>
        <p:txBody>
          <a:bodyPr/>
          <a:lstStyle>
            <a:lvl1pPr>
              <a:defRPr/>
            </a:lvl1pPr>
          </a:lstStyle>
          <a:p>
            <a:endParaRPr lang="en-IN"/>
          </a:p>
        </p:txBody>
      </p:sp>
      <p:sp>
        <p:nvSpPr>
          <p:cNvPr id="27654" name="Rectangle 6"/>
          <p:cNvSpPr>
            <a:spLocks noGrp="1" noChangeArrowheads="1"/>
          </p:cNvSpPr>
          <p:nvPr>
            <p:ph type="ftr" sz="quarter" idx="3"/>
          </p:nvPr>
        </p:nvSpPr>
        <p:spPr/>
        <p:txBody>
          <a:bodyPr/>
          <a:lstStyle>
            <a:lvl1pPr>
              <a:defRPr/>
            </a:lvl1pPr>
          </a:lstStyle>
          <a:p>
            <a:endParaRPr lang="en-IN"/>
          </a:p>
        </p:txBody>
      </p:sp>
      <p:sp>
        <p:nvSpPr>
          <p:cNvPr id="27655" name="Rectangle 7"/>
          <p:cNvSpPr>
            <a:spLocks noGrp="1" noChangeArrowheads="1"/>
          </p:cNvSpPr>
          <p:nvPr>
            <p:ph type="sldNum" sz="quarter" idx="4"/>
          </p:nvPr>
        </p:nvSpPr>
        <p:spPr/>
        <p:txBody>
          <a:bodyPr/>
          <a:lstStyle>
            <a:lvl1pPr>
              <a:defRPr/>
            </a:lvl1pPr>
          </a:lstStyle>
          <a:p>
            <a:fld id="{2C643276-16DC-4174-9E44-9D829DA176A1}" type="slidenum">
              <a:rPr lang="en-IN"/>
              <a:pPr/>
              <a:t>‹#›</a:t>
            </a:fld>
            <a:endParaRPr lang="en-IN"/>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581DB59-599D-47D0-AF43-4D734692D7C9}" type="slidenum">
              <a:rPr lang="en-IN"/>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3D94503-2605-4372-A7F5-53ECC40F6B23}" type="slidenum">
              <a:rPr lang="en-IN"/>
              <a:pPr/>
              <a:t>‹#›</a:t>
            </a:fld>
            <a:endParaRPr lang="en-IN"/>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076982-1C1B-44DD-A47B-DDBDCE7598B0}" type="slidenum">
              <a:rPr lang="en-IN"/>
              <a:pPr/>
              <a:t>‹#›</a:t>
            </a:fld>
            <a:endParaRPr lang="en-IN"/>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BA136709-EBC9-41FD-A319-EAFCE62855A0}" type="slidenum">
              <a:rPr lang="en-IN"/>
              <a:pPr/>
              <a:t>‹#›</a:t>
            </a:fld>
            <a:endParaRPr lang="en-IN"/>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4C0DB94-7210-4280-B416-E7DA0E66513C}" type="slidenum">
              <a:rPr lang="en-IN"/>
              <a:pPr/>
              <a:t>‹#›</a:t>
            </a:fld>
            <a:endParaRPr lang="en-IN"/>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5645181-989D-4E25-B4D4-8F070175AED9}" type="slidenum">
              <a:rPr lang="en-IN"/>
              <a:pPr/>
              <a:t>‹#›</a:t>
            </a:fld>
            <a:endParaRPr lang="en-IN"/>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C866411-AB30-4C26-937C-76099CC348BF}" type="slidenum">
              <a:rPr lang="en-IN"/>
              <a:pPr/>
              <a:t>‹#›</a:t>
            </a:fld>
            <a:endParaRPr lang="en-IN"/>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4CE12FF-892C-4303-B682-BD2640167714}" type="slidenum">
              <a:rPr lang="en-IN"/>
              <a:pPr/>
              <a:t>‹#›</a:t>
            </a:fld>
            <a:endParaRPr lang="en-IN"/>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1FC95BB-C6FA-4924-AE87-594F49BFD7F7}" type="slidenum">
              <a:rPr lang="en-IN"/>
              <a:pPr/>
              <a:t>‹#›</a:t>
            </a:fld>
            <a:endParaRPr lang="en-IN"/>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4BD326C-E71F-4A14-BEE9-906445914831}" type="slidenum">
              <a:rPr lang="en-IN"/>
              <a:pPr/>
              <a:t>‹#›</a:t>
            </a:fld>
            <a:endParaRPr lang="en-IN"/>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20484" name="Rectangle 4"/>
          <p:cNvSpPr>
            <a:spLocks noGrp="1" noChangeArrowheads="1"/>
          </p:cNvSpPr>
          <p:nvPr>
            <p:ph type="dt" sz="half" idx="2"/>
          </p:nvPr>
        </p:nvSpPr>
        <p:spPr/>
        <p:txBody>
          <a:bodyPr/>
          <a:lstStyle>
            <a:lvl1pPr>
              <a:defRPr/>
            </a:lvl1pPr>
          </a:lstStyle>
          <a:p>
            <a:fld id="{2C891D23-DF7C-4A22-9EFA-863090D2A4C0}" type="datetimeFigureOut">
              <a:rPr lang="en-US" smtClean="0"/>
              <a:pPr/>
              <a:t>11/7/2013</a:t>
            </a:fld>
            <a:endParaRPr lang="en-IN"/>
          </a:p>
        </p:txBody>
      </p:sp>
      <p:sp>
        <p:nvSpPr>
          <p:cNvPr id="20485" name="Rectangle 5"/>
          <p:cNvSpPr>
            <a:spLocks noGrp="1" noChangeArrowheads="1"/>
          </p:cNvSpPr>
          <p:nvPr>
            <p:ph type="ftr" sz="quarter" idx="3"/>
          </p:nvPr>
        </p:nvSpPr>
        <p:spPr/>
        <p:txBody>
          <a:bodyPr/>
          <a:lstStyle>
            <a:lvl1pPr>
              <a:defRPr/>
            </a:lvl1pPr>
          </a:lstStyle>
          <a:p>
            <a:endParaRPr lang="en-IN"/>
          </a:p>
        </p:txBody>
      </p:sp>
      <p:sp>
        <p:nvSpPr>
          <p:cNvPr id="20486" name="Rectangle 6"/>
          <p:cNvSpPr>
            <a:spLocks noGrp="1" noChangeArrowheads="1"/>
          </p:cNvSpPr>
          <p:nvPr>
            <p:ph type="sldNum" sz="quarter" idx="4"/>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C891D23-DF7C-4A22-9EFA-863090D2A4C0}" type="datetimeFigureOut">
              <a:rPr lang="en-US" smtClean="0"/>
              <a:pPr/>
              <a:t>11/7/2013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947EB21-F55E-439C-AA6B-EBFD289D4C4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tags" Target="../tags/tag3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1.jpe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tags" Target="../tags/tag3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tags" Target="../tags/tag41.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1.jpe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tags" Target="../tags/tag4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tags" Target="../tags/tag45.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image" Target="../media/image1.jpeg"/><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tags" Target="../tags/tag4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ags" Target="../tags/tag49.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1.jpe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tags" Target="../tags/tag50.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tags" Target="../tags/tag53.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5" Type="http://schemas.openxmlformats.org/officeDocument/2006/relationships/image" Target="../media/image1.jpeg"/><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tags" Target="../tags/tag5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tags" Target="../tags/tag57.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5" Type="http://schemas.openxmlformats.org/officeDocument/2006/relationships/image" Target="../media/image1.jpeg"/><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tags" Target="../tags/tag5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tags" Target="../tags/tag61.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5" Type="http://schemas.openxmlformats.org/officeDocument/2006/relationships/image" Target="../media/image1.jpeg"/><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 Id="rId14" Type="http://schemas.openxmlformats.org/officeDocument/2006/relationships/tags" Target="../tags/tag6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tags" Target="../tags/tag65.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5" Type="http://schemas.openxmlformats.org/officeDocument/2006/relationships/image" Target="../media/image1.jpeg"/><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tags" Target="../tags/tag66.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tags" Target="../tags/tag69.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5" Type="http://schemas.openxmlformats.org/officeDocument/2006/relationships/image" Target="../media/image1.jpeg"/><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 Id="rId14" Type="http://schemas.openxmlformats.org/officeDocument/2006/relationships/tags" Target="../tags/tag70.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5.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9.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13.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ags" Target="../tags/tag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ags" Target="../tags/tag1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ags" Target="../tags/tag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ags" Target="../tags/tag21.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jpe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ags" Target="../tags/tag2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ags" Target="../tags/tag25.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jpe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tags" Target="../tags/tag2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ags" Target="../tags/tag29.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jpe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tags" Target="../tags/tag3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ags" Target="../tags/tag33.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1.jpe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tags" Target="../tags/tag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891D23-DF7C-4A22-9EFA-863090D2A4C0}" type="datetimeFigureOut">
              <a:rPr lang="en-US" smtClean="0"/>
              <a:pPr/>
              <a:t>11/7/2013</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47EB21-F55E-439C-AA6B-EBFD289D4C4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5934E5-7B32-421E-8D33-656159B8504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35FB8-0E0C-4723-BEAC-13D0249BE39B}" type="slidenum">
              <a:rPr lang="en-IN"/>
              <a:pPr/>
              <a:t>‹#›</a:t>
            </a:fld>
            <a:endParaRPr lang="en-IN"/>
          </a:p>
        </p:txBody>
      </p:sp>
    </p:spTree>
  </p:cSld>
  <p:clrMap bg1="dk2" tx1="lt1" bg2="dk1" tx2="lt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C891D23-DF7C-4A22-9EFA-863090D2A4C0}" type="datetimeFigureOut">
              <a:rPr lang="en-US" smtClean="0"/>
              <a:pPr/>
              <a:t>11/7/2013</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47EB21-F55E-439C-AA6B-EBFD289D4C46}" type="slidenum">
              <a:rPr lang="en-IN" smtClean="0"/>
              <a:pPr/>
              <a:t>‹#›</a:t>
            </a:fld>
            <a:endParaRPr lang="en-IN"/>
          </a:p>
        </p:txBody>
      </p:sp>
    </p:spTree>
  </p:cSld>
  <p:clrMap bg1="dk2" tx1="lt1" bg2="dk1" tx2="lt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8604"/>
            <a:ext cx="7772400" cy="1975104"/>
          </a:xfrm>
        </p:spPr>
        <p:txBody>
          <a:bodyPr>
            <a:normAutofit/>
          </a:bodyPr>
          <a:lstStyle/>
          <a:p>
            <a:pPr algn="ctr"/>
            <a:r>
              <a:rPr lang="en-US" dirty="0" smtClean="0"/>
              <a:t>ADAPTION OF BEST PRACTICE TEMPLATE</a:t>
            </a:r>
            <a:endParaRPr lang="en-IN" dirty="0"/>
          </a:p>
        </p:txBody>
      </p:sp>
      <p:sp>
        <p:nvSpPr>
          <p:cNvPr id="3" name="Subtitle 2"/>
          <p:cNvSpPr>
            <a:spLocks noGrp="1"/>
          </p:cNvSpPr>
          <p:nvPr>
            <p:ph type="subTitle" idx="1"/>
          </p:nvPr>
        </p:nvSpPr>
        <p:spPr>
          <a:xfrm>
            <a:off x="714348" y="3071810"/>
            <a:ext cx="7772400" cy="1508760"/>
          </a:xfrm>
        </p:spPr>
        <p:txBody>
          <a:bodyPr/>
          <a:lstStyle/>
          <a:p>
            <a:pPr algn="l"/>
            <a:r>
              <a:rPr lang="en-US" sz="2400" dirty="0" smtClean="0"/>
              <a:t>INDIA’S EXPERIENCE FOR</a:t>
            </a:r>
          </a:p>
          <a:p>
            <a:pPr algn="l"/>
            <a:r>
              <a:rPr lang="en-US" sz="2400" dirty="0" smtClean="0"/>
              <a:t>	-	COAL</a:t>
            </a:r>
          </a:p>
          <a:p>
            <a:pPr algn="l"/>
            <a:r>
              <a:rPr lang="en-US" sz="2400" dirty="0" smtClean="0"/>
              <a:t>	-	PETROLEUM   AND  NATURAL GAS</a:t>
            </a:r>
          </a:p>
          <a:p>
            <a:pPr algn="l"/>
            <a:endParaRPr lang="en-IN" dirty="0"/>
          </a:p>
        </p:txBody>
      </p:sp>
      <p:sp>
        <p:nvSpPr>
          <p:cNvPr id="4" name="TextBox 3"/>
          <p:cNvSpPr txBox="1"/>
          <p:nvPr/>
        </p:nvSpPr>
        <p:spPr>
          <a:xfrm>
            <a:off x="285720" y="5214950"/>
            <a:ext cx="8643998" cy="2154436"/>
          </a:xfrm>
          <a:prstGeom prst="rect">
            <a:avLst/>
          </a:prstGeom>
          <a:noFill/>
        </p:spPr>
        <p:txBody>
          <a:bodyPr wrap="square" rtlCol="0">
            <a:spAutoFit/>
          </a:bodyPr>
          <a:lstStyle/>
          <a:p>
            <a:pPr algn="ctr"/>
            <a:endParaRPr lang="en-IN" sz="1400" dirty="0" smtClean="0"/>
          </a:p>
          <a:p>
            <a:pPr algn="ctr"/>
            <a:endParaRPr lang="en-IN" sz="1400" dirty="0" smtClean="0"/>
          </a:p>
          <a:p>
            <a:pPr algn="ctr"/>
            <a:r>
              <a:rPr lang="en-IN" sz="1400" dirty="0" smtClean="0"/>
              <a:t>CENTRAL STATISTICS OFFICE</a:t>
            </a:r>
          </a:p>
          <a:p>
            <a:pPr algn="ctr"/>
            <a:r>
              <a:rPr lang="en-IN" sz="1400" dirty="0" smtClean="0"/>
              <a:t>NATIONAL STATISTICAL ORGANISATION</a:t>
            </a:r>
          </a:p>
          <a:p>
            <a:pPr algn="ctr"/>
            <a:r>
              <a:rPr lang="en-IN" sz="1400" dirty="0" smtClean="0"/>
              <a:t>MINISTRY OF STATISTICS AND PROGRAMME IMPLEMENTATION</a:t>
            </a:r>
          </a:p>
          <a:p>
            <a:pPr algn="ctr"/>
            <a:r>
              <a:rPr lang="en-IN" sz="1400" dirty="0" smtClean="0"/>
              <a:t>GOVERNMENT OF INDIA</a:t>
            </a:r>
          </a:p>
          <a:p>
            <a:pPr algn="ctr"/>
            <a:r>
              <a:rPr lang="en-IN" sz="1400" dirty="0" smtClean="0"/>
              <a:t>www.mospi.gov.in</a:t>
            </a:r>
          </a:p>
          <a:p>
            <a:r>
              <a:rPr lang="en-IN" dirty="0" smtClean="0"/>
              <a:t> </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214974"/>
        </p:xfrm>
        <a:graphic>
          <a:graphicData uri="http://schemas.openxmlformats.org/drawingml/2006/table">
            <a:tbl>
              <a:tblPr firstRow="1" bandRow="1">
                <a:tableStyleId>{2A488322-F2BA-4B5B-9748-0D474271808F}</a:tableStyleId>
              </a:tblPr>
              <a:tblGrid>
                <a:gridCol w="1785950"/>
                <a:gridCol w="3214710"/>
                <a:gridCol w="3714778"/>
              </a:tblGrid>
              <a:tr h="1222847">
                <a:tc>
                  <a:txBody>
                    <a:bodyPr/>
                    <a:lstStyle/>
                    <a:p>
                      <a:pPr lvl="1"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lvl="1" algn="l" fontAlgn="t"/>
                      <a:r>
                        <a:rPr lang="en-GB" sz="2400" u="none" strike="noStrike" dirty="0"/>
                        <a:t>Petroleum &amp; Natural Gas</a:t>
                      </a:r>
                      <a:endParaRPr lang="en-GB" sz="2400" b="1" i="0" u="none" strike="noStrike" dirty="0">
                        <a:solidFill>
                          <a:srgbClr val="FFFF00"/>
                        </a:solidFill>
                        <a:latin typeface="Times New Roman"/>
                      </a:endParaRPr>
                    </a:p>
                  </a:txBody>
                  <a:tcPr marL="9525" marR="9525" marT="9525" marB="0"/>
                </a:tc>
                <a:tc>
                  <a:txBody>
                    <a:bodyPr/>
                    <a:lstStyle/>
                    <a:p>
                      <a:pPr lvl="1" algn="l" fontAlgn="t"/>
                      <a:r>
                        <a:rPr lang="en-GB" sz="2400" u="none" strike="noStrike" dirty="0"/>
                        <a:t>Coal and Lignite </a:t>
                      </a:r>
                      <a:endParaRPr lang="en-GB" sz="2400" b="1" i="0" u="none" strike="noStrike" dirty="0">
                        <a:solidFill>
                          <a:srgbClr val="FFFF00"/>
                        </a:solidFill>
                        <a:latin typeface="Times New Roman"/>
                      </a:endParaRPr>
                    </a:p>
                  </a:txBody>
                  <a:tcPr marL="9525" marR="9525" marT="9525" marB="0"/>
                </a:tc>
              </a:tr>
              <a:tr h="3992127">
                <a:tc>
                  <a:txBody>
                    <a:bodyPr/>
                    <a:lstStyle/>
                    <a:p>
                      <a:pPr lvl="1" algn="l" fontAlgn="t"/>
                      <a:r>
                        <a:rPr lang="en-GB" sz="1600" u="none" strike="noStrike" dirty="0"/>
                        <a:t>2.2. Users and applications</a:t>
                      </a:r>
                      <a:endParaRPr lang="en-GB" sz="1600" b="0" i="0" u="none" strike="noStrike" dirty="0">
                        <a:solidFill>
                          <a:srgbClr val="000000"/>
                        </a:solidFill>
                        <a:latin typeface="Times New Roman"/>
                      </a:endParaRPr>
                    </a:p>
                  </a:txBody>
                  <a:tcPr marL="9525" marR="9525" marT="9525" marB="0"/>
                </a:tc>
                <a:tc>
                  <a:txBody>
                    <a:bodyPr/>
                    <a:lstStyle/>
                    <a:p>
                      <a:pPr lvl="1" algn="l" fontAlgn="t"/>
                      <a:r>
                        <a:rPr lang="en-GB" sz="1600" u="none" strike="noStrike" dirty="0"/>
                        <a:t>Different Central </a:t>
                      </a:r>
                      <a:r>
                        <a:rPr lang="en-GB" sz="1600" u="none" strike="noStrike" dirty="0" smtClean="0"/>
                        <a:t>Ministries/Departments</a:t>
                      </a:r>
                    </a:p>
                    <a:p>
                      <a:pPr lvl="1" algn="l" fontAlgn="t"/>
                      <a:r>
                        <a:rPr lang="en-GB" sz="1600" u="none" strike="noStrike" dirty="0" smtClean="0"/>
                        <a:t>/States Governments/Researchers / policy makers and planners</a:t>
                      </a:r>
                      <a:endParaRPr lang="en-GB" sz="1600" b="1" i="0" u="none" strike="noStrike" dirty="0">
                        <a:solidFill>
                          <a:srgbClr val="000000"/>
                        </a:solidFill>
                        <a:latin typeface="Times New Roman"/>
                      </a:endParaRPr>
                    </a:p>
                  </a:txBody>
                  <a:tcPr marL="9525" marR="9525" marT="9525" marB="0"/>
                </a:tc>
                <a:tc>
                  <a:txBody>
                    <a:bodyPr/>
                    <a:lstStyle/>
                    <a:p>
                      <a:pPr lvl="1" algn="l" fontAlgn="b"/>
                      <a:r>
                        <a:rPr lang="en-IN" sz="1600" u="none" strike="noStrike" dirty="0"/>
                        <a:t>Govt. Bodies</a:t>
                      </a:r>
                      <a:br>
                        <a:rPr lang="en-IN" sz="1600" u="none" strike="noStrike" dirty="0"/>
                      </a:br>
                      <a:r>
                        <a:rPr lang="en-IN" sz="1600" u="none" strike="noStrike" dirty="0"/>
                        <a:t>On regular basis:-</a:t>
                      </a:r>
                      <a:br>
                        <a:rPr lang="en-IN" sz="1600" u="none" strike="noStrike" dirty="0"/>
                      </a:br>
                      <a:r>
                        <a:rPr lang="en-IN" sz="1600" u="none" strike="noStrike" dirty="0"/>
                        <a:t>1) M/o Coal </a:t>
                      </a:r>
                      <a:br>
                        <a:rPr lang="en-IN" sz="1600" u="none" strike="noStrike" dirty="0"/>
                      </a:br>
                      <a:r>
                        <a:rPr lang="en-IN" sz="1600" u="none" strike="noStrike" dirty="0"/>
                        <a:t>2) M/o Statistics and PI</a:t>
                      </a:r>
                      <a:br>
                        <a:rPr lang="en-IN" sz="1600" u="none" strike="noStrike" dirty="0"/>
                      </a:br>
                      <a:r>
                        <a:rPr lang="en-IN" sz="1600" u="none" strike="noStrike" dirty="0"/>
                        <a:t>3) IBM</a:t>
                      </a:r>
                      <a:br>
                        <a:rPr lang="en-IN" sz="1600" u="none" strike="noStrike" dirty="0"/>
                      </a:br>
                      <a:r>
                        <a:rPr lang="en-IN" sz="1600" u="none" strike="noStrike" dirty="0"/>
                        <a:t>4) State Govt.</a:t>
                      </a:r>
                      <a:br>
                        <a:rPr lang="en-IN" sz="1600" u="none" strike="noStrike" dirty="0"/>
                      </a:br>
                      <a:r>
                        <a:rPr lang="en-IN" sz="1600" u="none" strike="noStrike" dirty="0"/>
                        <a:t>5) CIL and SCCL (PSU)</a:t>
                      </a:r>
                      <a:br>
                        <a:rPr lang="en-IN" sz="1600" u="none" strike="noStrike" dirty="0"/>
                      </a:br>
                      <a:r>
                        <a:rPr lang="en-IN" sz="1600" u="none" strike="noStrike" dirty="0"/>
                        <a:t/>
                      </a:r>
                      <a:br>
                        <a:rPr lang="en-IN" sz="1600" u="none" strike="noStrike" dirty="0"/>
                      </a:br>
                      <a:r>
                        <a:rPr lang="en-IN" sz="1600" u="none" strike="noStrike" dirty="0"/>
                        <a:t>International Bodies</a:t>
                      </a:r>
                      <a:br>
                        <a:rPr lang="en-IN" sz="1600" u="none" strike="noStrike" dirty="0"/>
                      </a:br>
                      <a:r>
                        <a:rPr lang="en-IN" sz="1600" u="none" strike="noStrike" dirty="0"/>
                        <a:t>1) International |Energy Agency</a:t>
                      </a:r>
                      <a:br>
                        <a:rPr lang="en-IN" sz="1600" u="none" strike="noStrike" dirty="0"/>
                      </a:br>
                      <a:r>
                        <a:rPr lang="en-IN" sz="1600" u="none" strike="noStrike" dirty="0"/>
                        <a:t>2) UNSD (through CSO)</a:t>
                      </a:r>
                      <a:br>
                        <a:rPr lang="en-IN" sz="1600" u="none" strike="noStrike" dirty="0"/>
                      </a:br>
                      <a:endParaRPr lang="en-IN" sz="1600" b="1" i="0" u="none" strike="noStrike" dirty="0">
                        <a:solidFill>
                          <a:srgbClr val="000000"/>
                        </a:solidFill>
                        <a:latin typeface="Times New Roman"/>
                      </a:endParaRPr>
                    </a:p>
                  </a:txBody>
                  <a:tcPr marL="9525" marR="9525" marT="9525" marB="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2. Background and purpose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4714909"/>
        </p:xfrm>
        <a:graphic>
          <a:graphicData uri="http://schemas.openxmlformats.org/drawingml/2006/table">
            <a:tbl>
              <a:tblPr firstRow="1" bandRow="1">
                <a:tableStyleId>{37CE84F3-28C3-443E-9E96-99CF82512B78}</a:tableStyleId>
              </a:tblPr>
              <a:tblGrid>
                <a:gridCol w="2428892"/>
                <a:gridCol w="3381400"/>
                <a:gridCol w="2905146"/>
              </a:tblGrid>
              <a:tr h="1322659">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nchor="ctr"/>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nchor="ctr"/>
                </a:tc>
              </a:tr>
              <a:tr h="1989672">
                <a:tc>
                  <a:txBody>
                    <a:bodyPr/>
                    <a:lstStyle/>
                    <a:p>
                      <a:pPr algn="l" fontAlgn="t"/>
                      <a:r>
                        <a:rPr lang="en-IN" sz="1600" u="none" strike="noStrike" dirty="0"/>
                        <a:t>3.1. Definitions of main concepts and variables</a:t>
                      </a:r>
                      <a:endParaRPr lang="en-IN"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a:t>Annexure-I</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US" sz="1600" u="none" strike="noStrike" dirty="0"/>
                        <a:t>Annexure-2</a:t>
                      </a:r>
                      <a:endParaRPr lang="en-US" sz="1600" b="1" i="0" u="none" strike="noStrike" dirty="0">
                        <a:solidFill>
                          <a:srgbClr val="000000"/>
                        </a:solidFill>
                        <a:latin typeface="Times New Roman"/>
                      </a:endParaRPr>
                    </a:p>
                  </a:txBody>
                  <a:tcPr marL="137160" marR="137160" marT="137160" marB="137160"/>
                </a:tc>
              </a:tr>
              <a:tr h="1402578">
                <a:tc>
                  <a:txBody>
                    <a:bodyPr/>
                    <a:lstStyle/>
                    <a:p>
                      <a:pPr algn="l" fontAlgn="t"/>
                      <a:r>
                        <a:rPr lang="en-GB" sz="1600" u="none" strike="noStrike" dirty="0"/>
                        <a:t>3.2. Classification scheme</a:t>
                      </a:r>
                      <a:endParaRPr lang="en-GB" sz="1600" b="0" i="0" u="none" strike="noStrike" dirty="0">
                        <a:solidFill>
                          <a:srgbClr val="000000"/>
                        </a:solidFill>
                        <a:latin typeface="Times New Roman"/>
                      </a:endParaRPr>
                    </a:p>
                  </a:txBody>
                  <a:tcPr marL="137160" marR="137160" marT="137160" marB="137160"/>
                </a:tc>
                <a:tc>
                  <a:txBody>
                    <a:bodyPr/>
                    <a:lstStyle/>
                    <a:p>
                      <a:pPr marL="0" algn="l" rtl="0" eaLnBrk="1" fontAlgn="t" latinLnBrk="0" hangingPunct="1"/>
                      <a:r>
                        <a:rPr kumimoji="0" lang="en-US" sz="1600" u="none" strike="noStrike" kern="1200" dirty="0" smtClean="0"/>
                        <a:t>No classification scheme is used </a:t>
                      </a:r>
                      <a:endParaRPr kumimoji="0" lang="en-GB" sz="1600" b="1" i="0" u="none" strike="noStrike" kern="1200" dirty="0">
                        <a:solidFill>
                          <a:srgbClr val="000000"/>
                        </a:solidFill>
                        <a:latin typeface="Times New Roman"/>
                        <a:ea typeface="+mn-ea"/>
                        <a:cs typeface="+mn-cs"/>
                      </a:endParaRPr>
                    </a:p>
                  </a:txBody>
                  <a:tcPr marL="137160" marR="137160" marT="137160" marB="137160"/>
                </a:tc>
                <a:tc>
                  <a:txBody>
                    <a:bodyPr/>
                    <a:lstStyle/>
                    <a:p>
                      <a:pPr marL="0" algn="l" rtl="0" eaLnBrk="1" fontAlgn="t" latinLnBrk="0" hangingPunct="1"/>
                      <a:r>
                        <a:rPr kumimoji="0" lang="en-US" sz="1600" u="none" strike="noStrike" kern="1200" dirty="0" smtClean="0"/>
                        <a:t>No classification scheme is used </a:t>
                      </a:r>
                      <a:endParaRPr kumimoji="0" lang="en-GB" sz="1600" b="1" i="0" u="none" strike="noStrike" kern="1200" dirty="0">
                        <a:solidFill>
                          <a:srgbClr val="000000"/>
                        </a:solidFill>
                        <a:latin typeface="Times New Roman"/>
                        <a:ea typeface="+mn-ea"/>
                        <a:cs typeface="+mn-cs"/>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normAutofit fontScale="90000"/>
          </a:bodyPr>
          <a:lstStyle/>
          <a:p>
            <a:r>
              <a:rPr lang="en-GB" sz="3200" b="1" dirty="0" smtClean="0"/>
              <a:t>3. Concepts, variables and classifications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562" y="1071546"/>
          <a:ext cx="8358280" cy="5616216"/>
        </p:xfrm>
        <a:graphic>
          <a:graphicData uri="http://schemas.openxmlformats.org/drawingml/2006/table">
            <a:tbl>
              <a:tblPr firstRow="1" bandRow="1">
                <a:tableStyleId>{5C22544A-7EE6-4342-B048-85BDC9FD1C3A}</a:tableStyleId>
              </a:tblPr>
              <a:tblGrid>
                <a:gridCol w="1630198"/>
                <a:gridCol w="2852847"/>
                <a:gridCol w="3875235"/>
              </a:tblGrid>
              <a:tr h="686423">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137160" marR="137160" marT="137160" marB="137160"/>
                </a:tc>
                <a:tc>
                  <a:txBody>
                    <a:bodyPr/>
                    <a:lstStyle/>
                    <a:p>
                      <a:pPr algn="l" fontAlgn="t"/>
                      <a:r>
                        <a:rPr lang="en-GB" sz="1800" u="none" strike="noStrike" dirty="0"/>
                        <a:t>Petroleum &amp; Natural Gas</a:t>
                      </a:r>
                      <a:endParaRPr lang="en-GB" sz="1800" b="1" i="0" u="none" strike="noStrike" dirty="0">
                        <a:solidFill>
                          <a:srgbClr val="FFFF00"/>
                        </a:solidFill>
                        <a:latin typeface="Times New Roman"/>
                      </a:endParaRPr>
                    </a:p>
                  </a:txBody>
                  <a:tcPr marL="137160" marR="137160" marT="137160" marB="137160"/>
                </a:tc>
                <a:tc>
                  <a:txBody>
                    <a:bodyPr/>
                    <a:lstStyle/>
                    <a:p>
                      <a:pPr algn="l" fontAlgn="t"/>
                      <a:r>
                        <a:rPr lang="en-GB" sz="1800" u="none" strike="noStrike" dirty="0"/>
                        <a:t>Coal and Lignite </a:t>
                      </a:r>
                      <a:endParaRPr lang="en-GB" sz="1800" b="1" i="0" u="none" strike="noStrike" dirty="0">
                        <a:solidFill>
                          <a:srgbClr val="FFFF00"/>
                        </a:solidFill>
                        <a:latin typeface="Times New Roman"/>
                      </a:endParaRPr>
                    </a:p>
                  </a:txBody>
                  <a:tcPr marL="137160" marR="137160" marT="137160" marB="137160"/>
                </a:tc>
              </a:tr>
              <a:tr h="2050056">
                <a:tc>
                  <a:txBody>
                    <a:bodyPr/>
                    <a:lstStyle/>
                    <a:p>
                      <a:pPr algn="l" fontAlgn="t"/>
                      <a:r>
                        <a:rPr lang="en-GB" sz="1600" u="none" strike="noStrike" dirty="0"/>
                        <a:t>4.1. Population</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smtClean="0"/>
                        <a:t>-</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Population consists of all coal and lignite producing companies in </a:t>
                      </a:r>
                      <a:r>
                        <a:rPr lang="en-IN" sz="1600" u="none" strike="noStrike" dirty="0" smtClean="0"/>
                        <a:t>India. Reporting </a:t>
                      </a:r>
                      <a:r>
                        <a:rPr lang="en-IN" sz="1600" u="none" strike="noStrike" dirty="0"/>
                        <a:t>unit of </a:t>
                      </a:r>
                      <a:r>
                        <a:rPr lang="en-IN" sz="1600" u="none" strike="noStrike" dirty="0" smtClean="0"/>
                        <a:t>production</a:t>
                      </a:r>
                      <a:endParaRPr lang="en-IN" sz="1600" b="1" i="0" u="none" strike="noStrike" dirty="0">
                        <a:solidFill>
                          <a:srgbClr val="000000"/>
                        </a:solidFill>
                        <a:latin typeface="Times New Roman"/>
                      </a:endParaRPr>
                    </a:p>
                  </a:txBody>
                  <a:tcPr marL="137160" marR="137160" marT="137160" marB="137160"/>
                </a:tc>
              </a:tr>
              <a:tr h="1239247">
                <a:tc>
                  <a:txBody>
                    <a:bodyPr/>
                    <a:lstStyle/>
                    <a:p>
                      <a:pPr algn="l" fontAlgn="t"/>
                      <a:r>
                        <a:rPr lang="en-GB" sz="1600" u="none" strike="noStrike" dirty="0"/>
                        <a:t>4.2 Data sources</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smtClean="0"/>
                        <a:t>Upstream </a:t>
                      </a:r>
                      <a:r>
                        <a:rPr lang="en-IN" sz="1600" u="none" strike="noStrike" dirty="0"/>
                        <a:t>&amp; Downstream Public &amp; Private Sector Companies and Oil Refineries (Public &amp; Private)</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Data source is Annual Survey of Coal and Lignite conducted every </a:t>
                      </a:r>
                      <a:r>
                        <a:rPr lang="en-IN" sz="1600" u="none" strike="noStrike" dirty="0" smtClean="0"/>
                        <a:t>year.</a:t>
                      </a:r>
                    </a:p>
                    <a:p>
                      <a:pPr algn="just" fontAlgn="t"/>
                      <a:endParaRPr lang="en-IN" sz="1600" b="1" i="0" u="none" strike="noStrike" dirty="0">
                        <a:solidFill>
                          <a:srgbClr val="000000"/>
                        </a:solidFill>
                        <a:latin typeface="Times New Roman"/>
                      </a:endParaRPr>
                    </a:p>
                  </a:txBody>
                  <a:tcPr marL="137160" marR="137160" marT="137160" marB="137160"/>
                </a:tc>
              </a:tr>
              <a:tr h="1239247">
                <a:tc>
                  <a:txBody>
                    <a:bodyPr/>
                    <a:lstStyle/>
                    <a:p>
                      <a:pPr algn="l" fontAlgn="t"/>
                      <a:r>
                        <a:rPr lang="en-GB" sz="1600" u="none" strike="noStrike" dirty="0"/>
                        <a:t>4.3. Sampling</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a:t>Not applicable</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Complete enumeration of all the coal/lignite companies is done. No sampling technique is involved</a:t>
                      </a:r>
                      <a:r>
                        <a:rPr lang="en-IN" sz="1600" u="none" strike="noStrike" dirty="0" smtClean="0"/>
                        <a:t>.</a:t>
                      </a:r>
                    </a:p>
                    <a:p>
                      <a:pPr algn="l" fontAlgn="t"/>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4. Statistics production</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562" y="1071547"/>
          <a:ext cx="8358280" cy="5273040"/>
        </p:xfrm>
        <a:graphic>
          <a:graphicData uri="http://schemas.openxmlformats.org/drawingml/2006/table">
            <a:tbl>
              <a:tblPr firstRow="1" bandRow="1">
                <a:tableStyleId>{5C22544A-7EE6-4342-B048-85BDC9FD1C3A}</a:tableStyleId>
              </a:tblPr>
              <a:tblGrid>
                <a:gridCol w="1630198"/>
                <a:gridCol w="2852847"/>
                <a:gridCol w="3875235"/>
              </a:tblGrid>
              <a:tr h="465921">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137160" marR="137160" marT="137160" marB="137160"/>
                </a:tc>
                <a:tc>
                  <a:txBody>
                    <a:bodyPr/>
                    <a:lstStyle/>
                    <a:p>
                      <a:pPr algn="l" fontAlgn="t"/>
                      <a:r>
                        <a:rPr lang="en-GB" sz="1800" u="none" strike="noStrike" dirty="0"/>
                        <a:t>Petroleum &amp; Natural Gas</a:t>
                      </a:r>
                      <a:endParaRPr lang="en-GB" sz="1800" b="1" i="0" u="none" strike="noStrike" dirty="0">
                        <a:solidFill>
                          <a:srgbClr val="FFFF00"/>
                        </a:solidFill>
                        <a:latin typeface="Times New Roman"/>
                      </a:endParaRPr>
                    </a:p>
                  </a:txBody>
                  <a:tcPr marL="137160" marR="137160" marT="137160" marB="137160"/>
                </a:tc>
                <a:tc>
                  <a:txBody>
                    <a:bodyPr/>
                    <a:lstStyle/>
                    <a:p>
                      <a:pPr algn="l" fontAlgn="t"/>
                      <a:r>
                        <a:rPr lang="en-GB" sz="1800" u="none" strike="noStrike" dirty="0"/>
                        <a:t>Coal and Lignite </a:t>
                      </a:r>
                      <a:endParaRPr lang="en-GB" sz="1800" b="1" i="0" u="none" strike="noStrike" dirty="0">
                        <a:solidFill>
                          <a:srgbClr val="FFFF00"/>
                        </a:solidFill>
                        <a:latin typeface="Times New Roman"/>
                      </a:endParaRPr>
                    </a:p>
                  </a:txBody>
                  <a:tcPr marL="137160" marR="137160" marT="137160" marB="137160"/>
                </a:tc>
              </a:tr>
              <a:tr h="1941860">
                <a:tc>
                  <a:txBody>
                    <a:bodyPr/>
                    <a:lstStyle/>
                    <a:p>
                      <a:pPr algn="l" fontAlgn="t"/>
                      <a:r>
                        <a:rPr lang="en-GB" sz="1600" u="none" strike="noStrike" dirty="0"/>
                        <a:t>4.4. Collection of data</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Upstream &amp; Downstream Public &amp; Private Sector Companies and Oil Refineries (Public &amp; Private), </a:t>
                      </a:r>
                      <a:endParaRPr lang="en-IN" sz="1600" u="none" strike="noStrike" dirty="0" smtClean="0"/>
                    </a:p>
                    <a:p>
                      <a:pPr algn="just" fontAlgn="t"/>
                      <a:r>
                        <a:rPr lang="en-IN" sz="1600" u="none" strike="noStrike" dirty="0" smtClean="0"/>
                        <a:t>Office </a:t>
                      </a:r>
                      <a:r>
                        <a:rPr lang="en-IN" sz="1600" u="none" strike="noStrike" dirty="0"/>
                        <a:t>of the Director General of Hydrocarbons (DGH) and Petroleum Planning &amp; Analysis Cell </a:t>
                      </a:r>
                      <a:r>
                        <a:rPr lang="en-IN" sz="1600" u="none" strike="noStrike" dirty="0" smtClean="0"/>
                        <a:t>in Ministry </a:t>
                      </a:r>
                      <a:r>
                        <a:rPr lang="en-IN" sz="1600" u="none" strike="noStrike" dirty="0"/>
                        <a:t>of </a:t>
                      </a:r>
                      <a:r>
                        <a:rPr lang="en-IN" sz="1600" u="none" strike="noStrike" dirty="0" smtClean="0"/>
                        <a:t>P&amp;NG</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Small questionnaire is despatched to every coal and lignite company and they are asked to fill it up within stipulated time and send back to this office by post/ e-mail/fax. However, rigorous persuasion and physical visit are needed in case of non-receipt of filled up questionnaire</a:t>
                      </a:r>
                      <a:r>
                        <a:rPr lang="en-IN" sz="1600" u="none" strike="noStrike" dirty="0" smtClean="0"/>
                        <a:t>.</a:t>
                      </a:r>
                    </a:p>
                    <a:p>
                      <a:pPr algn="just" fontAlgn="t"/>
                      <a:endParaRPr lang="en-IN" sz="1600" b="1" i="0" u="none" strike="noStrike" dirty="0">
                        <a:solidFill>
                          <a:srgbClr val="000000"/>
                        </a:solidFill>
                        <a:latin typeface="Times New Roman"/>
                      </a:endParaRPr>
                    </a:p>
                  </a:txBody>
                  <a:tcPr marL="137160" marR="137160" marT="137160" marB="137160"/>
                </a:tc>
              </a:tr>
              <a:tr h="1116335">
                <a:tc>
                  <a:txBody>
                    <a:bodyPr/>
                    <a:lstStyle/>
                    <a:p>
                      <a:pPr algn="l" fontAlgn="t"/>
                      <a:r>
                        <a:rPr lang="en-GB" sz="1600" u="none" strike="noStrike" dirty="0"/>
                        <a:t>4.5. Control and revision</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Fully controlled, if required data revised subsequently</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After collection of data from concerned companies, thorough scrutiny is done and in case of ambiguity companies are </a:t>
                      </a:r>
                      <a:r>
                        <a:rPr lang="en-IN" sz="1600" u="none" strike="noStrike" dirty="0" smtClean="0"/>
                        <a:t>approached again </a:t>
                      </a:r>
                      <a:r>
                        <a:rPr lang="en-IN" sz="1600" u="none" strike="noStrike" dirty="0"/>
                        <a:t>and data is revised</a:t>
                      </a:r>
                      <a:r>
                        <a:rPr lang="en-IN" sz="1600" u="none" strike="noStrike" dirty="0" smtClean="0"/>
                        <a:t>.</a:t>
                      </a:r>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4. Statistics production</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562" y="1071546"/>
          <a:ext cx="8358280" cy="4214841"/>
        </p:xfrm>
        <a:graphic>
          <a:graphicData uri="http://schemas.openxmlformats.org/drawingml/2006/table">
            <a:tbl>
              <a:tblPr firstRow="1" bandRow="1">
                <a:tableStyleId>{5C22544A-7EE6-4342-B048-85BDC9FD1C3A}</a:tableStyleId>
              </a:tblPr>
              <a:tblGrid>
                <a:gridCol w="1630198"/>
                <a:gridCol w="2852847"/>
                <a:gridCol w="3875235"/>
              </a:tblGrid>
              <a:tr h="1105844">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137160" marR="137160" marT="137160" marB="137160"/>
                </a:tc>
                <a:tc>
                  <a:txBody>
                    <a:bodyPr/>
                    <a:lstStyle/>
                    <a:p>
                      <a:pPr algn="l" fontAlgn="t"/>
                      <a:r>
                        <a:rPr lang="en-GB" sz="1800" u="none" strike="noStrike" dirty="0"/>
                        <a:t>Petroleum &amp; Natural Gas</a:t>
                      </a:r>
                      <a:endParaRPr lang="en-GB" sz="1800" b="1" i="0" u="none" strike="noStrike" dirty="0">
                        <a:solidFill>
                          <a:srgbClr val="FFFF00"/>
                        </a:solidFill>
                        <a:latin typeface="Times New Roman"/>
                      </a:endParaRPr>
                    </a:p>
                  </a:txBody>
                  <a:tcPr marL="137160" marR="137160" marT="137160" marB="137160"/>
                </a:tc>
                <a:tc>
                  <a:txBody>
                    <a:bodyPr/>
                    <a:lstStyle/>
                    <a:p>
                      <a:pPr algn="l" fontAlgn="t"/>
                      <a:r>
                        <a:rPr lang="en-GB" sz="1800" u="none" strike="noStrike" dirty="0"/>
                        <a:t>Coal and Lignite </a:t>
                      </a:r>
                      <a:endParaRPr lang="en-GB" sz="1800" b="1" i="0" u="none" strike="noStrike" dirty="0">
                        <a:solidFill>
                          <a:srgbClr val="FFFF00"/>
                        </a:solidFill>
                        <a:latin typeface="Times New Roman"/>
                      </a:endParaRPr>
                    </a:p>
                  </a:txBody>
                  <a:tcPr marL="137160" marR="137160" marT="137160" marB="137160"/>
                </a:tc>
              </a:tr>
              <a:tr h="1679245">
                <a:tc>
                  <a:txBody>
                    <a:bodyPr/>
                    <a:lstStyle/>
                    <a:p>
                      <a:pPr algn="l" fontAlgn="t"/>
                      <a:r>
                        <a:rPr lang="en-GB" sz="1600" u="none" strike="noStrike" dirty="0"/>
                        <a:t>4.6. Estimation </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Demand &amp; production of oil &amp; gas is estimated for future planning</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As there is complete enumeration, no statistical model is used for the purpose of estimation</a:t>
                      </a:r>
                      <a:r>
                        <a:rPr lang="en-IN" sz="1600" u="none" strike="noStrike" dirty="0" smtClean="0"/>
                        <a:t>.</a:t>
                      </a:r>
                    </a:p>
                    <a:p>
                      <a:pPr algn="just" fontAlgn="t"/>
                      <a:endParaRPr lang="en-IN" sz="1600" b="1" i="0" u="none" strike="noStrike" dirty="0">
                        <a:solidFill>
                          <a:srgbClr val="000000"/>
                        </a:solidFill>
                        <a:latin typeface="Times New Roman"/>
                      </a:endParaRPr>
                    </a:p>
                  </a:txBody>
                  <a:tcPr marL="137160" marR="137160" marT="137160" marB="137160"/>
                </a:tc>
              </a:tr>
              <a:tr h="1429752">
                <a:tc>
                  <a:txBody>
                    <a:bodyPr/>
                    <a:lstStyle/>
                    <a:p>
                      <a:pPr algn="l" fontAlgn="t"/>
                      <a:r>
                        <a:rPr lang="en-GB" sz="1600" u="none" strike="noStrike" dirty="0"/>
                        <a:t>4.7 Resource requirements </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GB" sz="1600" u="none" strike="noStrike" dirty="0"/>
                        <a:t>Man power required</a:t>
                      </a:r>
                      <a:endParaRPr lang="en-GB" sz="1600" b="1" i="0" u="none" strike="noStrike" dirty="0">
                        <a:solidFill>
                          <a:srgbClr val="000000"/>
                        </a:solidFill>
                        <a:latin typeface="Times New Roman"/>
                      </a:endParaRPr>
                    </a:p>
                  </a:txBody>
                  <a:tcPr marL="137160" marR="137160" marT="137160" marB="137160"/>
                </a:tc>
                <a:tc>
                  <a:txBody>
                    <a:bodyPr/>
                    <a:lstStyle/>
                    <a:p>
                      <a:pPr algn="just" fontAlgn="t"/>
                      <a:r>
                        <a:rPr lang="en-GB" sz="1600" u="none" strike="noStrike" dirty="0" smtClean="0"/>
                        <a:t>Man power required</a:t>
                      </a:r>
                      <a:endParaRPr lang="en-GB"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4. Statistics production</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273040"/>
        </p:xfrm>
        <a:graphic>
          <a:graphicData uri="http://schemas.openxmlformats.org/drawingml/2006/table">
            <a:tbl>
              <a:tblPr firstRow="1" bandRow="1">
                <a:tableStyleId>{5A111915-BE36-4E01-A7E5-04B1672EAD32}</a:tableStyleId>
              </a:tblPr>
              <a:tblGrid>
                <a:gridCol w="2500330"/>
                <a:gridCol w="2214578"/>
                <a:gridCol w="4000530"/>
              </a:tblGrid>
              <a:tr h="370840">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45720" marR="4572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45720" marR="4572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45720" marR="45720"/>
                </a:tc>
              </a:tr>
              <a:tr h="370840">
                <a:tc>
                  <a:txBody>
                    <a:bodyPr/>
                    <a:lstStyle/>
                    <a:p>
                      <a:pPr algn="l" fontAlgn="t"/>
                      <a:r>
                        <a:rPr lang="en-IN" sz="1600" u="none" strike="noStrike" dirty="0"/>
                        <a:t>5.1. Measurement and processing errors</a:t>
                      </a:r>
                      <a:endParaRPr lang="en-IN" sz="1600" b="0" i="0" u="none" strike="noStrike" dirty="0">
                        <a:solidFill>
                          <a:srgbClr val="000000"/>
                        </a:solidFill>
                        <a:latin typeface="Times New Roman"/>
                      </a:endParaRPr>
                    </a:p>
                  </a:txBody>
                  <a:tcPr marL="45720" marR="45720"/>
                </a:tc>
                <a:tc>
                  <a:txBody>
                    <a:bodyPr/>
                    <a:lstStyle/>
                    <a:p>
                      <a:pPr algn="l" fontAlgn="t"/>
                      <a:r>
                        <a:rPr lang="en-GB" sz="1600" u="none" strike="noStrike" dirty="0"/>
                        <a:t>-</a:t>
                      </a:r>
                      <a:endParaRPr lang="en-GB" sz="1600" b="1" i="0" u="none" strike="noStrike" dirty="0">
                        <a:solidFill>
                          <a:srgbClr val="000000"/>
                        </a:solidFill>
                        <a:latin typeface="Times New Roman"/>
                      </a:endParaRPr>
                    </a:p>
                  </a:txBody>
                  <a:tcPr marL="45720" marR="45720"/>
                </a:tc>
                <a:tc>
                  <a:txBody>
                    <a:bodyPr/>
                    <a:lstStyle/>
                    <a:p>
                      <a:pPr algn="l" fontAlgn="t"/>
                      <a:r>
                        <a:rPr lang="en-GB" sz="1600" u="none" strike="noStrike" dirty="0"/>
                        <a:t>-</a:t>
                      </a:r>
                      <a:endParaRPr lang="en-GB" sz="1600" b="1" i="0" u="none" strike="noStrike" dirty="0">
                        <a:solidFill>
                          <a:srgbClr val="000000"/>
                        </a:solidFill>
                        <a:latin typeface="Times New Roman"/>
                      </a:endParaRPr>
                    </a:p>
                  </a:txBody>
                  <a:tcPr marL="45720" marR="45720"/>
                </a:tc>
              </a:tr>
              <a:tr h="370840">
                <a:tc>
                  <a:txBody>
                    <a:bodyPr/>
                    <a:lstStyle/>
                    <a:p>
                      <a:pPr algn="l" fontAlgn="t"/>
                      <a:r>
                        <a:rPr lang="en-GB" sz="1600" u="none" strike="noStrike" dirty="0"/>
                        <a:t>5.2 Non-response errors</a:t>
                      </a:r>
                      <a:endParaRPr lang="en-GB" sz="1600" b="0" i="0" u="none" strike="noStrike" dirty="0">
                        <a:solidFill>
                          <a:srgbClr val="000000"/>
                        </a:solidFill>
                        <a:latin typeface="Times New Roman"/>
                      </a:endParaRPr>
                    </a:p>
                  </a:txBody>
                  <a:tcPr marL="45720" marR="45720"/>
                </a:tc>
                <a:tc>
                  <a:txBody>
                    <a:bodyPr/>
                    <a:lstStyle/>
                    <a:p>
                      <a:pPr algn="l" fontAlgn="t"/>
                      <a:r>
                        <a:rPr lang="en-GB" sz="1600" u="none" strike="noStrike" dirty="0"/>
                        <a:t>-</a:t>
                      </a:r>
                      <a:endParaRPr lang="en-GB" sz="1600" b="1" i="0" u="none" strike="noStrike" dirty="0">
                        <a:solidFill>
                          <a:srgbClr val="000000"/>
                        </a:solidFill>
                        <a:latin typeface="Times New Roman"/>
                      </a:endParaRPr>
                    </a:p>
                  </a:txBody>
                  <a:tcPr marL="45720" marR="45720"/>
                </a:tc>
                <a:tc>
                  <a:txBody>
                    <a:bodyPr/>
                    <a:lstStyle/>
                    <a:p>
                      <a:pPr algn="l" fontAlgn="t"/>
                      <a:r>
                        <a:rPr lang="en-IN" sz="1600" u="none" strike="noStrike" dirty="0"/>
                        <a:t>Till recent past, coal sector was not open to private sector However, after allocation of captive coal blocks, number of private operators started producing coal. In spite of that total number of operators (public and private) </a:t>
                      </a:r>
                      <a:r>
                        <a:rPr lang="en-IN" sz="1600" u="none" strike="noStrike" dirty="0" smtClean="0"/>
                        <a:t>are </a:t>
                      </a:r>
                      <a:r>
                        <a:rPr lang="en-IN" sz="1600" u="none" strike="noStrike" dirty="0"/>
                        <a:t>about 30. Therefore, cases of non-response are rare. </a:t>
                      </a:r>
                      <a:br>
                        <a:rPr lang="en-IN" sz="1600" u="none" strike="noStrike" dirty="0"/>
                      </a:br>
                      <a:r>
                        <a:rPr lang="en-IN" sz="1600" u="none" strike="noStrike" dirty="0"/>
                        <a:t> Although monthly data on coal production, despatch, stock are collected on regular basis. Therefore, even though final data for a financial year is not received from a company, cumulating monthly data gives a very good approximation.</a:t>
                      </a:r>
                      <a:br>
                        <a:rPr lang="en-IN" sz="1600" u="none" strike="noStrike" dirty="0"/>
                      </a:br>
                      <a:endParaRPr lang="en-IN" sz="1600" b="1" i="0" u="none" strike="noStrike" dirty="0">
                        <a:solidFill>
                          <a:srgbClr val="000000"/>
                        </a:solidFill>
                        <a:latin typeface="Times New Roman"/>
                      </a:endParaRPr>
                    </a:p>
                  </a:txBody>
                  <a:tcPr marL="45720" marR="45720"/>
                </a:tc>
              </a:tr>
            </a:tbl>
          </a:graphicData>
        </a:graphic>
      </p:graphicFrame>
      <p:sp>
        <p:nvSpPr>
          <p:cNvPr id="2" name="Title 1"/>
          <p:cNvSpPr>
            <a:spLocks noGrp="1"/>
          </p:cNvSpPr>
          <p:nvPr>
            <p:ph type="title"/>
          </p:nvPr>
        </p:nvSpPr>
        <p:spPr>
          <a:xfrm>
            <a:off x="571472" y="357166"/>
            <a:ext cx="8229600" cy="785802"/>
          </a:xfrm>
        </p:spPr>
        <p:txBody>
          <a:bodyPr/>
          <a:lstStyle/>
          <a:p>
            <a:r>
              <a:rPr lang="en-IN" sz="3200" b="1" dirty="0" smtClean="0"/>
              <a:t>5. Sources of error and uncertainty</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3606165"/>
        </p:xfrm>
        <a:graphic>
          <a:graphicData uri="http://schemas.openxmlformats.org/drawingml/2006/table">
            <a:tbl>
              <a:tblPr firstRow="1" bandRow="1">
                <a:tableStyleId>{5A111915-BE36-4E01-A7E5-04B1672EAD32}</a:tableStyleId>
              </a:tblPr>
              <a:tblGrid>
                <a:gridCol w="2500330"/>
                <a:gridCol w="2214578"/>
                <a:gridCol w="4000530"/>
              </a:tblGrid>
              <a:tr h="370840">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370840">
                <a:tc>
                  <a:txBody>
                    <a:bodyPr/>
                    <a:lstStyle/>
                    <a:p>
                      <a:pPr algn="l" fontAlgn="t"/>
                      <a:r>
                        <a:rPr lang="en-GB" sz="1600" u="none" strike="noStrike" dirty="0"/>
                        <a:t>5.3. Sampling errors</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smtClean="0"/>
                        <a:t>No sampling is involved.</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a:t>No sampling is involved.</a:t>
                      </a:r>
                      <a:endParaRPr lang="en-GB" sz="1600" b="1" i="0" u="none" strike="noStrike" dirty="0">
                        <a:solidFill>
                          <a:srgbClr val="000000"/>
                        </a:solidFill>
                        <a:latin typeface="Times New Roman"/>
                      </a:endParaRPr>
                    </a:p>
                  </a:txBody>
                  <a:tcPr marL="137160" marR="137160" marT="137160" marB="137160"/>
                </a:tc>
              </a:tr>
              <a:tr h="370840">
                <a:tc>
                  <a:txBody>
                    <a:bodyPr/>
                    <a:lstStyle/>
                    <a:p>
                      <a:pPr algn="l" fontAlgn="t"/>
                      <a:r>
                        <a:rPr lang="en-IN" sz="1600" u="none" strike="noStrike" dirty="0"/>
                        <a:t>5.4 Other sources of error</a:t>
                      </a:r>
                      <a:endParaRPr lang="en-IN"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a:t>-</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Each coal company needs to take permission from O/o Coal Controller before commencement of production. Therefore, scope of coverage error is almost nil. However, some illegal mining takes place in </a:t>
                      </a:r>
                      <a:r>
                        <a:rPr lang="en-IN" sz="1600" u="none" strike="noStrike" dirty="0" smtClean="0"/>
                        <a:t>some hilly areas, but its quantity is very small/negligible</a:t>
                      </a:r>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IN" sz="3200" b="1" dirty="0" smtClean="0"/>
              <a:t>5. Sources of error and uncertainty</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4152707"/>
        </p:xfrm>
        <a:graphic>
          <a:graphicData uri="http://schemas.openxmlformats.org/drawingml/2006/table">
            <a:tbl>
              <a:tblPr firstRow="1" bandRow="1">
                <a:tableStyleId>{46F890A9-2807-4EBB-B81D-B2AA78EC7F39}</a:tableStyleId>
              </a:tblPr>
              <a:tblGrid>
                <a:gridCol w="2905146"/>
                <a:gridCol w="2905146"/>
                <a:gridCol w="2905146"/>
              </a:tblGrid>
              <a:tr h="898842">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137160" marR="137160" marT="137160" marB="13716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137160" marR="137160" marT="137160" marB="13716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137160" marR="137160" marT="137160" marB="137160"/>
                </a:tc>
              </a:tr>
              <a:tr h="2491865">
                <a:tc>
                  <a:txBody>
                    <a:bodyPr/>
                    <a:lstStyle/>
                    <a:p>
                      <a:pPr algn="l" fontAlgn="t"/>
                      <a:r>
                        <a:rPr lang="en-GB" sz="1600" u="none" strike="noStrike" dirty="0"/>
                        <a:t>6.1. Comparability </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smtClean="0"/>
                        <a:t>Standard concept and definitions are uniformly followed/adopted across</a:t>
                      </a:r>
                      <a:r>
                        <a:rPr lang="en-GB" sz="1600" u="none" strike="noStrike" baseline="0" dirty="0" smtClean="0"/>
                        <a:t> the geographical areas and overtime.</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As data is collected through complete enumeration and same reporting unit is maintained across the years, there is no significant difficulty in comparability and coherence.</a:t>
                      </a:r>
                      <a:endParaRPr lang="en-IN" sz="1600" b="1" i="0" u="none" strike="noStrike" dirty="0">
                        <a:solidFill>
                          <a:srgbClr val="000000"/>
                        </a:solidFill>
                        <a:latin typeface="Times New Roman"/>
                      </a:endParaRPr>
                    </a:p>
                  </a:txBody>
                  <a:tcPr marL="137160" marR="137160" marT="137160" marB="137160"/>
                </a:tc>
              </a:tr>
              <a:tr h="538383">
                <a:tc>
                  <a:txBody>
                    <a:bodyPr/>
                    <a:lstStyle/>
                    <a:p>
                      <a:pPr algn="l" fontAlgn="t"/>
                      <a:r>
                        <a:rPr lang="en-GB" sz="1600" u="none" strike="noStrike" dirty="0"/>
                        <a:t>6.2. Coherence </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smtClean="0"/>
                        <a:t>Maintained</a:t>
                      </a:r>
                      <a:r>
                        <a:rPr lang="en-GB" sz="1600" u="none" strike="noStrike" baseline="0" dirty="0" smtClean="0"/>
                        <a:t> to a greater extent.</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smtClean="0"/>
                        <a:t>Maintained</a:t>
                      </a:r>
                      <a:r>
                        <a:rPr lang="en-GB" sz="1600" u="none" strike="noStrike" baseline="0" dirty="0" smtClean="0"/>
                        <a:t> to a greater extent.</a:t>
                      </a:r>
                      <a:endParaRPr lang="en-GB"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6. Comparability and coherence</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143536"/>
        </p:xfrm>
        <a:graphic>
          <a:graphicData uri="http://schemas.openxmlformats.org/drawingml/2006/table">
            <a:tbl>
              <a:tblPr firstRow="1" bandRow="1">
                <a:tableStyleId>{F2DE63D5-997A-4646-A377-4702673A728D}</a:tableStyleId>
              </a:tblPr>
              <a:tblGrid>
                <a:gridCol w="2071702"/>
                <a:gridCol w="3429024"/>
                <a:gridCol w="3214712"/>
              </a:tblGrid>
              <a:tr h="416735">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3322462">
                <a:tc>
                  <a:txBody>
                    <a:bodyPr/>
                    <a:lstStyle/>
                    <a:p>
                      <a:pPr algn="l" fontAlgn="t"/>
                      <a:r>
                        <a:rPr lang="en-IN" sz="1600" u="none" strike="noStrike" dirty="0"/>
                        <a:t>7.1. Publications and other links</a:t>
                      </a:r>
                      <a:endParaRPr lang="en-IN"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Annual publication on Basic Statistics on Indian Petroleum &amp; Natural Gas and Indian Petroleum &amp; Natural Gas Statistics. Monthly data and  Annual publication on Basic Statistics on Indian Petroleum &amp; Natural Gas  are available on Web Site www.petroleum.nic.in</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Both the publications namely “Provisional Coal Statistics” and “Coal Directory” are available in M/o Coal website (www.moc.nic.in). Process of hosting website of O/o coal Controller is in progress. Subsequently, links of all the publications will be available in our website</a:t>
                      </a:r>
                      <a:r>
                        <a:rPr lang="en-IN" sz="1600" u="none" strike="noStrike" dirty="0" smtClean="0"/>
                        <a:t>.</a:t>
                      </a:r>
                    </a:p>
                    <a:p>
                      <a:pPr algn="just" fontAlgn="t"/>
                      <a:endParaRPr lang="en-IN" sz="1600" b="1" i="0" u="none" strike="noStrike" dirty="0">
                        <a:solidFill>
                          <a:srgbClr val="000000"/>
                        </a:solidFill>
                        <a:latin typeface="Times New Roman"/>
                      </a:endParaRPr>
                    </a:p>
                  </a:txBody>
                  <a:tcPr marL="137160" marR="137160" marT="137160" marB="137160"/>
                </a:tc>
              </a:tr>
              <a:tr h="1404339">
                <a:tc>
                  <a:txBody>
                    <a:bodyPr/>
                    <a:lstStyle/>
                    <a:p>
                      <a:pPr algn="l" fontAlgn="t"/>
                      <a:r>
                        <a:rPr lang="en-GB" sz="1600" u="none" strike="noStrike" dirty="0"/>
                        <a:t>7.2. Micro data</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 </a:t>
                      </a:r>
                      <a:r>
                        <a:rPr lang="en-IN" sz="1600" u="none" strike="noStrike" dirty="0" smtClean="0"/>
                        <a:t>Micro data is available but not disclosed.</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smtClean="0"/>
                        <a:t>Micro data </a:t>
                      </a:r>
                      <a:r>
                        <a:rPr lang="en-IN" sz="1600" u="none" strike="noStrike" dirty="0"/>
                        <a:t>is stored in EXCEL format in CD and it is not for public dissemination</a:t>
                      </a:r>
                      <a:r>
                        <a:rPr lang="en-IN" sz="1600" u="none" strike="noStrike" dirty="0" smtClean="0"/>
                        <a:t>.</a:t>
                      </a:r>
                    </a:p>
                    <a:p>
                      <a:pPr algn="just" fontAlgn="t"/>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7. Availability</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308600"/>
        </p:xfrm>
        <a:graphic>
          <a:graphicData uri="http://schemas.openxmlformats.org/drawingml/2006/table">
            <a:tbl>
              <a:tblPr firstRow="1" bandRow="1">
                <a:tableStyleId>{F2DE63D5-997A-4646-A377-4702673A728D}</a:tableStyleId>
              </a:tblPr>
              <a:tblGrid>
                <a:gridCol w="2071702"/>
                <a:gridCol w="3429024"/>
                <a:gridCol w="3214712"/>
              </a:tblGrid>
              <a:tr h="370840">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370840">
                <a:tc>
                  <a:txBody>
                    <a:bodyPr/>
                    <a:lstStyle/>
                    <a:p>
                      <a:pPr algn="l" fontAlgn="t"/>
                      <a:r>
                        <a:rPr lang="en-GB" sz="1600" u="none" strike="noStrike" dirty="0"/>
                        <a:t>7.3. Documentation</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solidFill>
                            <a:schemeClr val="tx1"/>
                          </a:solidFill>
                        </a:rPr>
                        <a:t>Monthly production data and annual publication on Basic Statistics on Indian Petroleum &amp; Natural Gas is available on the </a:t>
                      </a:r>
                      <a:r>
                        <a:rPr lang="en-IN" sz="1600" u="none" strike="noStrike" dirty="0" smtClean="0">
                          <a:solidFill>
                            <a:schemeClr val="tx1"/>
                          </a:solidFill>
                        </a:rPr>
                        <a:t>website.</a:t>
                      </a:r>
                    </a:p>
                    <a:p>
                      <a:pPr algn="just" fontAlgn="t"/>
                      <a:r>
                        <a:rPr lang="en-IN" sz="1600" u="none" strike="noStrike" dirty="0" smtClean="0">
                          <a:solidFill>
                            <a:schemeClr val="tx1"/>
                          </a:solidFill>
                        </a:rPr>
                        <a:t>Annual </a:t>
                      </a:r>
                      <a:r>
                        <a:rPr lang="en-IN" sz="1600" u="none" strike="noStrike" dirty="0">
                          <a:solidFill>
                            <a:schemeClr val="tx1"/>
                          </a:solidFill>
                        </a:rPr>
                        <a:t>Publication on Indian Petroleum &amp; Natural Gas Statistics is a priced </a:t>
                      </a:r>
                      <a:r>
                        <a:rPr lang="en-IN" sz="1600" u="none" strike="noStrike" dirty="0" smtClean="0">
                          <a:solidFill>
                            <a:schemeClr val="tx1"/>
                          </a:solidFill>
                        </a:rPr>
                        <a:t>publication</a:t>
                      </a:r>
                    </a:p>
                    <a:p>
                      <a:pPr algn="just" fontAlgn="t"/>
                      <a:endParaRPr lang="en-IN" sz="1600" b="1" i="0" u="none" strike="noStrike" dirty="0">
                        <a:solidFill>
                          <a:schemeClr val="tx1"/>
                        </a:solidFill>
                        <a:latin typeface="Times New Roman"/>
                      </a:endParaRPr>
                    </a:p>
                  </a:txBody>
                  <a:tcPr marL="137160" marR="137160" marT="137160" marB="137160"/>
                </a:tc>
                <a:tc>
                  <a:txBody>
                    <a:bodyPr/>
                    <a:lstStyle/>
                    <a:p>
                      <a:pPr algn="just" fontAlgn="t"/>
                      <a:r>
                        <a:rPr lang="en-IN" sz="1600" u="none" strike="noStrike" dirty="0">
                          <a:solidFill>
                            <a:schemeClr val="tx1"/>
                          </a:solidFill>
                        </a:rPr>
                        <a:t>There is no metadata documentation for the statistics.</a:t>
                      </a:r>
                      <a:endParaRPr lang="en-IN" sz="1600" b="1" i="0" u="none" strike="noStrike" dirty="0">
                        <a:solidFill>
                          <a:schemeClr val="tx1"/>
                        </a:solidFill>
                        <a:latin typeface="Times New Roman"/>
                      </a:endParaRPr>
                    </a:p>
                  </a:txBody>
                  <a:tcPr marL="137160" marR="137160" marT="137160" marB="137160"/>
                </a:tc>
              </a:tr>
              <a:tr h="370840">
                <a:tc>
                  <a:txBody>
                    <a:bodyPr/>
                    <a:lstStyle/>
                    <a:p>
                      <a:pPr algn="l" fontAlgn="t"/>
                      <a:r>
                        <a:rPr lang="en-GB" sz="1600" u="none" strike="noStrike" dirty="0"/>
                        <a:t>7.4. Confidentiality</a:t>
                      </a:r>
                      <a:endParaRPr lang="en-GB" sz="1600" b="0"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Required confidentiality is maintained as data of individual unit would not be disseminated to any other agency.</a:t>
                      </a:r>
                      <a:endParaRPr lang="en-IN" sz="1600" b="1" i="0" u="none" strike="noStrike" dirty="0">
                        <a:solidFill>
                          <a:srgbClr val="000000"/>
                        </a:solidFill>
                        <a:latin typeface="Times New Roman"/>
                      </a:endParaRPr>
                    </a:p>
                  </a:txBody>
                  <a:tcPr marL="137160" marR="137160" marT="137160" marB="137160"/>
                </a:tc>
                <a:tc>
                  <a:txBody>
                    <a:bodyPr/>
                    <a:lstStyle/>
                    <a:p>
                      <a:pPr algn="just" fontAlgn="t"/>
                      <a:r>
                        <a:rPr lang="en-IN" sz="1600" u="none" strike="noStrike" dirty="0"/>
                        <a:t>Pit-head-value of coal for any company (public or private) is not put into public domain as it may hamper commercial interest of individual company. Mine-wise OMS and grade-wise productions are not disseminated to public.   </a:t>
                      </a:r>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7. Availability</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928934"/>
            <a:ext cx="8229600" cy="1066800"/>
          </a:xfrm>
        </p:spPr>
        <p:txBody>
          <a:bodyPr/>
          <a:lstStyle/>
          <a:p>
            <a:pPr algn="ctr"/>
            <a:r>
              <a:rPr lang="en-US" dirty="0" smtClean="0"/>
              <a:t>INTRODUCTION</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86058"/>
            <a:ext cx="8229600" cy="1066800"/>
          </a:xfrm>
        </p:spPr>
        <p:txBody>
          <a:bodyPr>
            <a:normAutofit/>
          </a:bodyPr>
          <a:lstStyle/>
          <a:p>
            <a:pPr algn="ctr"/>
            <a:r>
              <a:rPr lang="en-US" sz="4800" dirty="0" smtClean="0"/>
              <a:t>ADVANTAGES</a:t>
            </a:r>
            <a:endParaRPr lang="en-IN" sz="4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229600" cy="5360114"/>
          </a:xfrm>
        </p:spPr>
        <p:txBody>
          <a:bodyPr>
            <a:normAutofit/>
          </a:bodyPr>
          <a:lstStyle/>
          <a:p>
            <a:pPr algn="just"/>
            <a:r>
              <a:rPr lang="en-IN" dirty="0" smtClean="0"/>
              <a:t>The </a:t>
            </a:r>
            <a:r>
              <a:rPr lang="en-IN" dirty="0"/>
              <a:t>templates provide the foundation from which a country’s unique processes can be identified and mapped from. </a:t>
            </a:r>
            <a:endParaRPr lang="en-IN" dirty="0" smtClean="0"/>
          </a:p>
          <a:p>
            <a:pPr algn="just"/>
            <a:r>
              <a:rPr lang="en-IN" dirty="0" smtClean="0"/>
              <a:t>By </a:t>
            </a:r>
            <a:r>
              <a:rPr lang="en-IN" dirty="0"/>
              <a:t>mapping processes against best practices non-value added processes can be identified that may have grown in complexity over time and use the opportunity to streamline and standardize them</a:t>
            </a:r>
            <a:r>
              <a:rPr lang="en-IN" dirty="0" smtClean="0"/>
              <a:t>.</a:t>
            </a:r>
          </a:p>
          <a:p>
            <a:pPr algn="just"/>
            <a:r>
              <a:rPr lang="en-IN" dirty="0" smtClean="0"/>
              <a:t> They also help identify areas that are unique and important and provide the greatest opportunity to add value. </a:t>
            </a:r>
          </a:p>
          <a:p>
            <a:endParaRPr lang="en-IN" dirty="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7304"/>
          </a:xfrm>
        </p:spPr>
        <p:txBody>
          <a:bodyPr>
            <a:normAutofit/>
          </a:bodyPr>
          <a:lstStyle/>
          <a:p>
            <a:pPr marL="365760" lvl="1" indent="-256032" algn="just">
              <a:spcBef>
                <a:spcPts val="400"/>
              </a:spcBef>
              <a:buSzPct val="68000"/>
              <a:buFont typeface="Wingdings 3"/>
              <a:buChar char=""/>
            </a:pPr>
            <a:r>
              <a:rPr lang="en-IN" sz="2700" dirty="0" smtClean="0"/>
              <a:t>The templates are important as a springboard for finding better ways to do the task and thus establishing new best practices</a:t>
            </a:r>
          </a:p>
          <a:p>
            <a:endParaRPr lang="en-IN" dirty="0" smtClean="0"/>
          </a:p>
          <a:p>
            <a:r>
              <a:rPr lang="en-IN" dirty="0" smtClean="0"/>
              <a:t>The </a:t>
            </a:r>
            <a:r>
              <a:rPr lang="en-IN" dirty="0"/>
              <a:t>templates have advantages for research and education. </a:t>
            </a:r>
            <a:endParaRPr lang="en-IN" dirty="0" smtClean="0"/>
          </a:p>
          <a:p>
            <a:pPr lvl="1"/>
            <a:r>
              <a:rPr lang="en-IN" dirty="0" smtClean="0">
                <a:solidFill>
                  <a:schemeClr val="tx1"/>
                </a:solidFill>
              </a:rPr>
              <a:t>For </a:t>
            </a:r>
            <a:r>
              <a:rPr lang="en-IN" dirty="0">
                <a:solidFill>
                  <a:schemeClr val="tx1"/>
                </a:solidFill>
              </a:rPr>
              <a:t>researchers, these report templates capture information in a uniform, easily extracted format that facilitates</a:t>
            </a:r>
            <a:r>
              <a:rPr lang="en-IN" dirty="0" smtClean="0">
                <a:solidFill>
                  <a:schemeClr val="tx1"/>
                </a:solidFill>
              </a:rPr>
              <a:t>.</a:t>
            </a:r>
          </a:p>
          <a:p>
            <a:pPr lvl="1"/>
            <a:r>
              <a:rPr lang="en-IN" dirty="0" smtClean="0">
                <a:solidFill>
                  <a:schemeClr val="tx1"/>
                </a:solidFill>
              </a:rPr>
              <a:t> </a:t>
            </a:r>
            <a:r>
              <a:rPr lang="en-IN" dirty="0">
                <a:solidFill>
                  <a:schemeClr val="tx1"/>
                </a:solidFill>
              </a:rPr>
              <a:t>Educators find these templates can help trainees learn the important elements of reports in each subspecialty area</a:t>
            </a:r>
            <a:r>
              <a:rPr lang="en-IN" dirty="0" smtClean="0">
                <a:solidFill>
                  <a:schemeClr val="tx1"/>
                </a:solidFill>
              </a:rPr>
              <a:t>.</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928934"/>
            <a:ext cx="8229600" cy="1066800"/>
          </a:xfrm>
        </p:spPr>
        <p:txBody>
          <a:bodyPr>
            <a:normAutofit/>
          </a:bodyPr>
          <a:lstStyle/>
          <a:p>
            <a:pPr algn="ctr"/>
            <a:r>
              <a:rPr lang="en-US" sz="4800" dirty="0" smtClean="0"/>
              <a:t>DISADVANTAGES</a:t>
            </a:r>
            <a:endParaRPr lang="en-IN" sz="4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288676"/>
          </a:xfrm>
        </p:spPr>
        <p:txBody>
          <a:bodyPr>
            <a:normAutofit/>
          </a:bodyPr>
          <a:lstStyle/>
          <a:p>
            <a:r>
              <a:rPr lang="en-IN" sz="3200" dirty="0" smtClean="0"/>
              <a:t>No major disadvantages except that </a:t>
            </a:r>
          </a:p>
          <a:p>
            <a:endParaRPr lang="en-IN" sz="3200" dirty="0" smtClean="0"/>
          </a:p>
          <a:p>
            <a:pPr lvl="1" algn="just"/>
            <a:r>
              <a:rPr lang="en-IN" sz="2800" dirty="0" smtClean="0">
                <a:solidFill>
                  <a:schemeClr val="tx1"/>
                </a:solidFill>
              </a:rPr>
              <a:t>Template </a:t>
            </a:r>
            <a:r>
              <a:rPr lang="en-IN" sz="2800" dirty="0">
                <a:solidFill>
                  <a:schemeClr val="tx1"/>
                </a:solidFill>
              </a:rPr>
              <a:t>is time consuming and expensive to create.  The creation of a comprehensive template takes significant effort.</a:t>
            </a:r>
          </a:p>
          <a:p>
            <a:pPr lvl="1" algn="just"/>
            <a:r>
              <a:rPr lang="en-IN" sz="2800" dirty="0" smtClean="0">
                <a:solidFill>
                  <a:schemeClr val="tx1"/>
                </a:solidFill>
              </a:rPr>
              <a:t>Best practices are not static and are continually being improved upon.</a:t>
            </a:r>
          </a:p>
          <a:p>
            <a:pPr lvl="1"/>
            <a:r>
              <a:rPr lang="en-IN" sz="2800" dirty="0" smtClean="0">
                <a:solidFill>
                  <a:schemeClr val="tx1"/>
                </a:solidFill>
              </a:rPr>
              <a:t>There is greater resistance for change.</a:t>
            </a:r>
          </a:p>
          <a:p>
            <a:pPr lvl="1"/>
            <a:endParaRPr lang="en-IN" dirty="0" smtClean="0">
              <a:solidFill>
                <a:schemeClr val="tx1"/>
              </a:solidFill>
            </a:endParaRP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00034" y="2928934"/>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2"/>
                </a:solidFill>
                <a:effectLst/>
                <a:uLnTx/>
                <a:uFillTx/>
                <a:latin typeface="+mj-lt"/>
                <a:ea typeface="+mj-ea"/>
                <a:cs typeface="+mj-cs"/>
              </a:rPr>
              <a:t>DIFFICULTIES IN ADAPTION</a:t>
            </a:r>
            <a:endParaRPr kumimoji="0" lang="en-IN" sz="4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645866"/>
          </a:xfrm>
        </p:spPr>
        <p:txBody>
          <a:bodyPr>
            <a:normAutofit/>
          </a:bodyPr>
          <a:lstStyle/>
          <a:p>
            <a:pPr algn="just"/>
            <a:r>
              <a:rPr lang="en-IN" sz="2800" dirty="0" smtClean="0">
                <a:solidFill>
                  <a:srgbClr val="C00000"/>
                </a:solidFill>
              </a:rPr>
              <a:t>There are various difficulties involved adopting best practice, key among these are: </a:t>
            </a:r>
          </a:p>
          <a:p>
            <a:pPr lvl="0" algn="just"/>
            <a:r>
              <a:rPr lang="en-IN" dirty="0" smtClean="0"/>
              <a:t>Having sufficient knowledge of your own systems and processes to be able to compare against others </a:t>
            </a:r>
          </a:p>
          <a:p>
            <a:pPr lvl="0" algn="just"/>
            <a:r>
              <a:rPr lang="en-IN" dirty="0" smtClean="0"/>
              <a:t>Knowing where to find best practices</a:t>
            </a:r>
          </a:p>
          <a:p>
            <a:pPr lvl="0" algn="just"/>
            <a:r>
              <a:rPr lang="en-IN" dirty="0" smtClean="0"/>
              <a:t>Knowing whether a particular practice is suitable for your situation and that it will lead to superior performance</a:t>
            </a:r>
          </a:p>
          <a:p>
            <a:pPr lvl="0" algn="just"/>
            <a:r>
              <a:rPr lang="en-IN" dirty="0" smtClean="0"/>
              <a:t>Finding the time and other resources for implementing the best practice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lstStyle/>
          <a:p>
            <a:r>
              <a:rPr lang="en-US" dirty="0" smtClean="0"/>
              <a:t>If the compilation is uniform over a long period, then only best practice can be adopted. </a:t>
            </a:r>
          </a:p>
          <a:p>
            <a:r>
              <a:rPr lang="en-US" dirty="0" smtClean="0"/>
              <a:t>If design/methodology changes frequently, it becomes difficult to adopt the template.</a:t>
            </a:r>
          </a:p>
          <a:p>
            <a:r>
              <a:rPr lang="en-US" dirty="0" smtClean="0"/>
              <a:t>When system of data collection is well established then only this template can be prepared.</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There was no major difficulty in adapting the best practice template to the Statistics of Coal and Petroleum &amp; Natural Gas as the system of Statistical production is already in place.</a:t>
            </a:r>
          </a:p>
          <a:p>
            <a:pPr algn="just"/>
            <a:endParaRPr lang="en-US" dirty="0" smtClean="0"/>
          </a:p>
          <a:p>
            <a:pPr algn="just"/>
            <a:r>
              <a:rPr lang="en-US" dirty="0" smtClean="0"/>
              <a:t>Next, the template will be attempted for Electricity and the sectors where the data is generated as a by-product of implementations of schemes like New and renewable resources.</a:t>
            </a:r>
          </a:p>
        </p:txBody>
      </p:sp>
      <p:sp>
        <p:nvSpPr>
          <p:cNvPr id="3" name="Title 2"/>
          <p:cNvSpPr>
            <a:spLocks noGrp="1"/>
          </p:cNvSpPr>
          <p:nvPr>
            <p:ph type="title"/>
          </p:nvPr>
        </p:nvSpPr>
        <p:spPr/>
        <p:txBody>
          <a:bodyPr>
            <a:normAutofit fontScale="90000"/>
          </a:bodyPr>
          <a:lstStyle/>
          <a:p>
            <a:r>
              <a:rPr lang="en-US" dirty="0" smtClean="0"/>
              <a:t>Conclusion</a:t>
            </a:r>
            <a:br>
              <a:rPr lang="en-US" dirty="0" smtClean="0"/>
            </a:br>
            <a:r>
              <a:rPr lang="en-US" sz="3100" dirty="0" smtClean="0"/>
              <a:t>In case of India </a:t>
            </a:r>
            <a:endParaRPr lang="en-IN" sz="31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vert="horz" rtlCol="0" anchor="ctr">
            <a:normAutofit fontScale="25000" lnSpcReduction="2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FF66"/>
                </a:solidFill>
                <a:effectLst>
                  <a:outerShdw blurRad="31750" dist="25400" dir="5400000" algn="tl" rotWithShape="0">
                    <a:srgbClr val="000000">
                      <a:alpha val="25000"/>
                    </a:srgbClr>
                  </a:outerShdw>
                </a:effectLst>
                <a:uLnTx/>
                <a:uFillTx/>
                <a:latin typeface="+mj-lt"/>
                <a:ea typeface="+mj-ea"/>
                <a:cs typeface="+mj-cs"/>
              </a:rPr>
              <a:t> </a:t>
            </a:r>
            <a:br>
              <a:rPr kumimoji="0" lang="en-US" sz="4000" b="1" i="0" u="none" strike="noStrike" kern="1200" cap="none" spc="0" normalizeH="0" baseline="0" noProof="0" dirty="0" smtClean="0">
                <a:ln>
                  <a:noFill/>
                </a:ln>
                <a:solidFill>
                  <a:srgbClr val="FFFF66"/>
                </a:solidFill>
                <a:effectLst>
                  <a:outerShdw blurRad="31750" dist="25400" dir="5400000" algn="tl" rotWithShape="0">
                    <a:srgbClr val="000000">
                      <a:alpha val="25000"/>
                    </a:srgbClr>
                  </a:outerShdw>
                </a:effectLst>
                <a:uLnTx/>
                <a:uFillTx/>
                <a:latin typeface="+mj-lt"/>
                <a:ea typeface="+mj-ea"/>
                <a:cs typeface="+mj-cs"/>
              </a:rPr>
            </a:br>
            <a:r>
              <a:rPr kumimoji="0" lang="en-US" sz="14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Long-term strategy for adopting best practice template</a:t>
            </a:r>
            <a:r>
              <a:rPr kumimoji="0" lang="en-US" sz="4000" b="1" i="0" u="none" strike="noStrike" kern="1200" cap="none" spc="0" normalizeH="0" baseline="0" noProof="0" dirty="0" smtClean="0">
                <a:ln>
                  <a:noFill/>
                </a:ln>
                <a:solidFill>
                  <a:srgbClr val="FFFF66"/>
                </a:solidFill>
                <a:effectLst>
                  <a:outerShdw blurRad="31750" dist="25400" dir="5400000" algn="tl" rotWithShape="0">
                    <a:srgbClr val="000000">
                      <a:alpha val="25000"/>
                    </a:srgbClr>
                  </a:outerShdw>
                </a:effectLst>
                <a:uLnTx/>
                <a:uFillTx/>
                <a:latin typeface="+mj-lt"/>
                <a:ea typeface="+mj-ea"/>
                <a:cs typeface="+mj-cs"/>
              </a:rPr>
              <a:t/>
            </a:r>
            <a:br>
              <a:rPr kumimoji="0" lang="en-US" sz="4000" b="1" i="0" u="none" strike="noStrike" kern="1200" cap="none" spc="0" normalizeH="0" baseline="0" noProof="0" dirty="0" smtClean="0">
                <a:ln>
                  <a:noFill/>
                </a:ln>
                <a:solidFill>
                  <a:srgbClr val="FFFF66"/>
                </a:solidFill>
                <a:effectLst>
                  <a:outerShdw blurRad="31750" dist="25400" dir="5400000" algn="tl" rotWithShape="0">
                    <a:srgbClr val="000000">
                      <a:alpha val="25000"/>
                    </a:srgbClr>
                  </a:outerShdw>
                </a:effectLst>
                <a:uLnTx/>
                <a:uFillTx/>
                <a:latin typeface="+mj-lt"/>
                <a:ea typeface="+mj-ea"/>
                <a:cs typeface="+mj-cs"/>
              </a:rPr>
            </a:br>
            <a:endParaRPr kumimoji="0" lang="en-US" sz="4000" b="1" i="0" u="none" strike="noStrike" kern="1200" cap="none" spc="0" normalizeH="0" baseline="0" noProof="0" dirty="0">
              <a:ln>
                <a:noFill/>
              </a:ln>
              <a:solidFill>
                <a:srgbClr val="FFFF66"/>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3"/>
          <p:cNvSpPr txBox="1">
            <a:spLocks noChangeArrowheads="1"/>
          </p:cNvSpPr>
          <p:nvPr/>
        </p:nvSpPr>
        <p:spPr>
          <a:xfrm>
            <a:off x="500034" y="1428736"/>
            <a:ext cx="8229600" cy="5257800"/>
          </a:xfrm>
          <a:prstGeom prst="rect">
            <a:avLst/>
          </a:prstGeom>
        </p:spPr>
        <p:txBody>
          <a:bodyPr vert="horz">
            <a:normAutofit fontScale="92500" lnSpcReduction="10000"/>
          </a:bodyPr>
          <a:lstStyle/>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pitchFamily="2" charset="2"/>
              <a:buChar char="q"/>
              <a:tabLst/>
              <a:defRPr/>
            </a:pPr>
            <a:endParaRPr kumimoji="0" lang="en-US" sz="2000" b="1" i="0" u="none" strike="noStrike" kern="1200" cap="none" spc="0" normalizeH="0" baseline="0" noProof="0" dirty="0" smtClean="0">
              <a:ln>
                <a:noFill/>
              </a:ln>
              <a:solidFill>
                <a:srgbClr val="FFFF00"/>
              </a:solidFill>
              <a:effectLst/>
              <a:uLnTx/>
              <a:uFillTx/>
              <a:latin typeface="+mn-lt"/>
              <a:ea typeface="+mn-ea"/>
              <a:cs typeface="+mn-cs"/>
            </a:endParaRPr>
          </a:p>
          <a:p>
            <a:pPr marL="365760" lvl="0" indent="-256032" algn="just">
              <a:lnSpc>
                <a:spcPct val="80000"/>
              </a:lnSpc>
              <a:spcBef>
                <a:spcPts val="400"/>
              </a:spcBef>
              <a:buClr>
                <a:schemeClr val="accent1"/>
              </a:buClr>
              <a:buSzPct val="68000"/>
              <a:buFont typeface="Wingdings 3"/>
              <a:buChar char=""/>
            </a:pPr>
            <a:r>
              <a:rPr lang="en-US" sz="2700" dirty="0" smtClean="0"/>
              <a:t>The long-term strategy for adopting best practice template should be designed to reflect the costs and benefits involved in the collection of data from different sources.</a:t>
            </a:r>
          </a:p>
          <a:p>
            <a:pPr marL="365760" marR="0" lvl="0" indent="-256032" algn="just" defTabSz="914400" fontAlgn="auto">
              <a:lnSpc>
                <a:spcPct val="80000"/>
              </a:lnSpc>
              <a:spcBef>
                <a:spcPts val="400"/>
              </a:spcBef>
              <a:buClr>
                <a:schemeClr val="accent1"/>
              </a:buClr>
              <a:buSzPct val="68000"/>
              <a:buFont typeface="Wingdings 3"/>
              <a:buChar char=""/>
              <a:tabLst/>
              <a:defRPr/>
            </a:pPr>
            <a:endParaRPr lang="en-US" sz="2700" dirty="0" smtClean="0"/>
          </a:p>
          <a:p>
            <a:pPr marL="365760" lvl="0" indent="-256032" algn="just">
              <a:lnSpc>
                <a:spcPct val="80000"/>
              </a:lnSpc>
              <a:spcBef>
                <a:spcPts val="400"/>
              </a:spcBef>
              <a:buClr>
                <a:schemeClr val="accent1"/>
              </a:buClr>
              <a:buSzPct val="68000"/>
              <a:buFont typeface="Wingdings 3"/>
              <a:buChar char=""/>
            </a:pPr>
            <a:r>
              <a:rPr lang="en-US" sz="2700" dirty="0" smtClean="0"/>
              <a:t> First, and of greatest importance, there should be a </a:t>
            </a:r>
            <a:r>
              <a:rPr lang="en-US" sz="2700" dirty="0" err="1" smtClean="0"/>
              <a:t>programme</a:t>
            </a:r>
            <a:r>
              <a:rPr lang="en-US" sz="2700" dirty="0" smtClean="0"/>
              <a:t> for maintaining and developing the best practice template regularly, with the aim of bringing about any desired improvements in accuracy, coverage, detail, timeliness and frequency. </a:t>
            </a:r>
          </a:p>
          <a:p>
            <a:pPr marL="365760" marR="0" lvl="0" indent="-256032" algn="just" defTabSz="914400" fontAlgn="auto">
              <a:lnSpc>
                <a:spcPct val="80000"/>
              </a:lnSpc>
              <a:spcBef>
                <a:spcPts val="400"/>
              </a:spcBef>
              <a:buClr>
                <a:schemeClr val="accent1"/>
              </a:buClr>
              <a:buSzPct val="68000"/>
              <a:buFont typeface="Wingdings 3"/>
              <a:buChar char=""/>
              <a:tabLst/>
              <a:defRPr/>
            </a:pPr>
            <a:endParaRPr lang="en-US" sz="2700" dirty="0" smtClean="0"/>
          </a:p>
          <a:p>
            <a:pPr marL="365760" lvl="0" indent="-256032" algn="just">
              <a:lnSpc>
                <a:spcPct val="80000"/>
              </a:lnSpc>
              <a:spcBef>
                <a:spcPts val="400"/>
              </a:spcBef>
              <a:buClr>
                <a:schemeClr val="accent1"/>
              </a:buClr>
              <a:buSzPct val="68000"/>
              <a:buFont typeface="Wingdings 3"/>
              <a:buChar char=""/>
            </a:pPr>
            <a:r>
              <a:rPr lang="en-US" sz="2700" dirty="0" smtClean="0"/>
              <a:t>Secondly, there should be a separate best practice template designed to cover those industrial and other organizations that are engaged in supplying energy as a secondary activity.  </a:t>
            </a:r>
          </a:p>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pitchFamily="2" charset="2"/>
              <a:buNone/>
              <a:tabLst/>
              <a:defRPr/>
            </a:pPr>
            <a:endParaRPr kumimoji="0" lang="en-US" sz="2400" b="1" i="0" u="none" strike="noStrike" kern="1200" cap="none" spc="0" normalizeH="0" baseline="0" noProof="0" dirty="0">
              <a:ln>
                <a:noFill/>
              </a:ln>
              <a:solidFill>
                <a:srgbClr val="CC3300"/>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7758138" cy="4574296"/>
          </a:xfrm>
        </p:spPr>
        <p:txBody>
          <a:bodyPr>
            <a:normAutofit fontScale="85000" lnSpcReduction="10000"/>
          </a:bodyPr>
          <a:lstStyle/>
          <a:p>
            <a:pPr algn="just"/>
            <a:r>
              <a:rPr lang="en-US" sz="2600" dirty="0" smtClean="0"/>
              <a:t>Objective</a:t>
            </a:r>
            <a:r>
              <a:rPr lang="en-US" sz="2400" dirty="0" smtClean="0"/>
              <a:t>: To meet the information needs of national and international policy makers, administrators and researchers concerned with the energy sector. </a:t>
            </a:r>
          </a:p>
          <a:p>
            <a:pPr algn="just"/>
            <a:r>
              <a:rPr lang="en-US" dirty="0" smtClean="0"/>
              <a:t>Coverage (</a:t>
            </a:r>
            <a:r>
              <a:rPr lang="en-US" dirty="0" err="1" smtClean="0"/>
              <a:t>Sectoral</a:t>
            </a:r>
            <a:r>
              <a:rPr lang="en-US" dirty="0" smtClean="0"/>
              <a:t>)</a:t>
            </a:r>
          </a:p>
          <a:p>
            <a:pPr lvl="1" algn="just">
              <a:lnSpc>
                <a:spcPct val="200000"/>
              </a:lnSpc>
            </a:pPr>
            <a:r>
              <a:rPr lang="en-IN" dirty="0" smtClean="0"/>
              <a:t>Coal, </a:t>
            </a:r>
          </a:p>
          <a:p>
            <a:pPr lvl="1" algn="just">
              <a:lnSpc>
                <a:spcPct val="200000"/>
              </a:lnSpc>
            </a:pPr>
            <a:r>
              <a:rPr lang="en-IN" dirty="0" smtClean="0"/>
              <a:t>Petroleum &amp; Natural Gas, </a:t>
            </a:r>
          </a:p>
          <a:p>
            <a:pPr lvl="1" algn="just">
              <a:lnSpc>
                <a:spcPct val="200000"/>
              </a:lnSpc>
            </a:pPr>
            <a:r>
              <a:rPr lang="en-IN" dirty="0" smtClean="0"/>
              <a:t>Electricity </a:t>
            </a:r>
          </a:p>
          <a:p>
            <a:pPr lvl="1" algn="just">
              <a:lnSpc>
                <a:spcPct val="200000"/>
              </a:lnSpc>
            </a:pPr>
            <a:r>
              <a:rPr lang="en-IN" dirty="0" smtClean="0"/>
              <a:t>New &amp; Renewable Energy.</a:t>
            </a:r>
          </a:p>
          <a:p>
            <a:pPr lvl="1" algn="just">
              <a:lnSpc>
                <a:spcPct val="200000"/>
              </a:lnSpc>
            </a:pPr>
            <a:r>
              <a:rPr lang="en-US" dirty="0" smtClean="0"/>
              <a:t>Nuclear Energy</a:t>
            </a:r>
            <a:endParaRPr lang="en-IN" dirty="0" smtClean="0"/>
          </a:p>
          <a:p>
            <a:pPr algn="just">
              <a:lnSpc>
                <a:spcPct val="200000"/>
              </a:lnSpc>
            </a:pPr>
            <a:endParaRPr lang="en-US" b="1" dirty="0">
              <a:cs typeface="Times New Roman" pitchFamily="18" charset="0"/>
            </a:endParaRPr>
          </a:p>
        </p:txBody>
      </p:sp>
      <p:sp>
        <p:nvSpPr>
          <p:cNvPr id="2" name="Title 1"/>
          <p:cNvSpPr>
            <a:spLocks noGrp="1"/>
          </p:cNvSpPr>
          <p:nvPr>
            <p:ph type="title"/>
          </p:nvPr>
        </p:nvSpPr>
        <p:spPr>
          <a:xfrm>
            <a:off x="500034" y="714356"/>
            <a:ext cx="8229600" cy="1066800"/>
          </a:xfrm>
        </p:spPr>
        <p:txBody>
          <a:bodyPr/>
          <a:lstStyle/>
          <a:p>
            <a:r>
              <a:rPr lang="en-US" dirty="0" smtClean="0"/>
              <a:t>Energy Statistics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prstGeom prst="rect">
            <a:avLst/>
          </a:prstGeom>
        </p:spPr>
        <p:txBody>
          <a:bodyPr vert="horz">
            <a:normAutofit fontScale="92500" lnSpcReduction="20000"/>
          </a:bodyPr>
          <a:lstStyle/>
          <a:p>
            <a:pPr algn="just">
              <a:spcBef>
                <a:spcPts val="300"/>
              </a:spcBef>
              <a:buSzTx/>
            </a:pPr>
            <a:r>
              <a:rPr lang="en-US" dirty="0" smtClean="0"/>
              <a:t>Coverage (Indicators)</a:t>
            </a:r>
          </a:p>
          <a:p>
            <a:pPr marL="982980" lvl="1" indent="-571500" algn="just">
              <a:lnSpc>
                <a:spcPct val="120000"/>
              </a:lnSpc>
              <a:spcBef>
                <a:spcPts val="300"/>
              </a:spcBef>
              <a:buFont typeface="+mj-lt"/>
              <a:buAutoNum type="romanLcPeriod"/>
            </a:pPr>
            <a:r>
              <a:rPr lang="en-US" sz="2700" dirty="0" smtClean="0"/>
              <a:t>Production, </a:t>
            </a:r>
          </a:p>
          <a:p>
            <a:pPr marL="982980" lvl="1" indent="-571500" algn="just">
              <a:lnSpc>
                <a:spcPct val="120000"/>
              </a:lnSpc>
              <a:spcBef>
                <a:spcPts val="300"/>
              </a:spcBef>
              <a:buFont typeface="+mj-lt"/>
              <a:buAutoNum type="romanLcPeriod"/>
            </a:pPr>
            <a:r>
              <a:rPr lang="en-US" sz="2700" dirty="0" smtClean="0"/>
              <a:t>Consumption, </a:t>
            </a:r>
          </a:p>
          <a:p>
            <a:pPr marL="982980" lvl="1" indent="-571500" algn="just">
              <a:lnSpc>
                <a:spcPct val="120000"/>
              </a:lnSpc>
              <a:spcBef>
                <a:spcPts val="300"/>
              </a:spcBef>
              <a:buFont typeface="+mj-lt"/>
              <a:buAutoNum type="romanLcPeriod"/>
            </a:pPr>
            <a:r>
              <a:rPr lang="en-US" sz="2700" dirty="0" smtClean="0"/>
              <a:t>Import &amp; Export, </a:t>
            </a:r>
          </a:p>
          <a:p>
            <a:pPr marL="982980" lvl="1" indent="-571500" algn="just">
              <a:lnSpc>
                <a:spcPct val="120000"/>
              </a:lnSpc>
              <a:spcBef>
                <a:spcPts val="300"/>
              </a:spcBef>
              <a:buFont typeface="+mj-lt"/>
              <a:buAutoNum type="romanLcPeriod"/>
            </a:pPr>
            <a:r>
              <a:rPr lang="en-US" sz="2700" dirty="0" smtClean="0"/>
              <a:t>Wholesale Price.</a:t>
            </a:r>
          </a:p>
          <a:p>
            <a:pPr marL="982980" lvl="1" indent="-571500" algn="just">
              <a:lnSpc>
                <a:spcPct val="120000"/>
              </a:lnSpc>
              <a:spcBef>
                <a:spcPts val="300"/>
              </a:spcBef>
              <a:buFont typeface="+mj-lt"/>
              <a:buAutoNum type="romanLcPeriod"/>
            </a:pPr>
            <a:r>
              <a:rPr lang="en-US" sz="2700" dirty="0" smtClean="0"/>
              <a:t>Estimated Reserves, </a:t>
            </a:r>
          </a:p>
          <a:p>
            <a:pPr marL="982980" lvl="1" indent="-571500" algn="just">
              <a:lnSpc>
                <a:spcPct val="120000"/>
              </a:lnSpc>
              <a:spcBef>
                <a:spcPts val="300"/>
              </a:spcBef>
              <a:buFont typeface="+mj-lt"/>
              <a:buAutoNum type="romanLcPeriod"/>
            </a:pPr>
            <a:r>
              <a:rPr lang="en-US" sz="2700" dirty="0" smtClean="0"/>
              <a:t>Estimated Potential  </a:t>
            </a:r>
          </a:p>
          <a:p>
            <a:pPr marL="982980" lvl="1" indent="-571500" algn="just">
              <a:lnSpc>
                <a:spcPct val="120000"/>
              </a:lnSpc>
              <a:spcBef>
                <a:spcPts val="300"/>
              </a:spcBef>
              <a:buFont typeface="+mj-lt"/>
              <a:buAutoNum type="romanLcPeriod"/>
            </a:pPr>
            <a:r>
              <a:rPr lang="en-US" sz="2700" dirty="0" smtClean="0"/>
              <a:t>Capacity Generation</a:t>
            </a:r>
          </a:p>
          <a:p>
            <a:pPr marL="982980" lvl="1" indent="-571500" algn="just">
              <a:lnSpc>
                <a:spcPct val="120000"/>
              </a:lnSpc>
              <a:spcBef>
                <a:spcPts val="300"/>
              </a:spcBef>
              <a:buFont typeface="+mj-lt"/>
              <a:buAutoNum type="romanLcPeriod"/>
            </a:pPr>
            <a:r>
              <a:rPr lang="en-US" sz="2700" dirty="0" smtClean="0"/>
              <a:t>Energy Commodity Balance</a:t>
            </a:r>
          </a:p>
          <a:p>
            <a:pPr marL="982980" lvl="1" indent="-571500" algn="just">
              <a:lnSpc>
                <a:spcPct val="120000"/>
              </a:lnSpc>
              <a:spcBef>
                <a:spcPts val="300"/>
              </a:spcBef>
              <a:buFont typeface="+mj-lt"/>
              <a:buAutoNum type="romanLcPeriod"/>
            </a:pPr>
            <a:r>
              <a:rPr lang="en-US" sz="2700" dirty="0" smtClean="0"/>
              <a:t>Energy Efficiency Indicators</a:t>
            </a:r>
          </a:p>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1"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
        <p:nvSpPr>
          <p:cNvPr id="3" name="Title 2"/>
          <p:cNvSpPr>
            <a:spLocks noGrp="1"/>
          </p:cNvSpPr>
          <p:nvPr>
            <p:ph type="title"/>
          </p:nvPr>
        </p:nvSpPr>
        <p:spPr/>
        <p:txBody>
          <a:bodyPr/>
          <a:lstStyle/>
          <a:p>
            <a:r>
              <a:rPr lang="en-US" dirty="0" smtClean="0"/>
              <a:t>Energy Statistics</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352552"/>
          </a:xfrm>
        </p:spPr>
        <p:txBody>
          <a:bodyPr>
            <a:normAutofit/>
          </a:bodyPr>
          <a:lstStyle/>
          <a:p>
            <a:pPr algn="ctr"/>
            <a:r>
              <a:rPr lang="en-US" sz="4400" dirty="0" smtClean="0"/>
              <a:t>TEMPLATE APPLICABILITY</a:t>
            </a:r>
            <a:endParaRPr lang="en-IN"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500726"/>
        </p:xfrm>
        <a:graphic>
          <a:graphicData uri="http://schemas.openxmlformats.org/drawingml/2006/table">
            <a:tbl>
              <a:tblPr firstRow="1" bandRow="1">
                <a:tableStyleId>{E929F9F4-4A8F-4326-A1B4-22849713DDAB}</a:tableStyleId>
              </a:tblPr>
              <a:tblGrid>
                <a:gridCol w="2000264"/>
                <a:gridCol w="3357586"/>
                <a:gridCol w="3357588"/>
              </a:tblGrid>
              <a:tr h="459491">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137160" marR="137160" marT="137160" marB="13716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700172">
                <a:tc>
                  <a:txBody>
                    <a:bodyPr/>
                    <a:lstStyle/>
                    <a:p>
                      <a:pPr algn="l" fontAlgn="t"/>
                      <a:r>
                        <a:rPr lang="en-GB" sz="1600" u="none" strike="noStrike" dirty="0"/>
                        <a:t>1.1. Name</a:t>
                      </a:r>
                      <a:endParaRPr lang="en-GB" sz="1600" b="0" i="0" u="none" strike="noStrike" dirty="0">
                        <a:solidFill>
                          <a:srgbClr val="000000"/>
                        </a:solidFill>
                        <a:latin typeface="Times New Roman"/>
                      </a:endParaRPr>
                    </a:p>
                  </a:txBody>
                  <a:tcPr marL="45720" marR="45720"/>
                </a:tc>
                <a:tc>
                  <a:txBody>
                    <a:bodyPr/>
                    <a:lstStyle/>
                    <a:p>
                      <a:pPr algn="l" fontAlgn="t"/>
                      <a:r>
                        <a:rPr lang="en-GB" sz="1600" u="none" strike="noStrike" dirty="0"/>
                        <a:t>Petroleum &amp; Natural Gas Statistics</a:t>
                      </a:r>
                      <a:endParaRPr lang="en-GB" sz="1600" b="1" i="0" u="none" strike="noStrike" dirty="0">
                        <a:solidFill>
                          <a:srgbClr val="000000"/>
                        </a:solidFill>
                        <a:latin typeface="Times New Roman"/>
                      </a:endParaRPr>
                    </a:p>
                  </a:txBody>
                  <a:tcPr marL="45720" marR="45720"/>
                </a:tc>
                <a:tc>
                  <a:txBody>
                    <a:bodyPr/>
                    <a:lstStyle/>
                    <a:p>
                      <a:pPr algn="l" fontAlgn="t"/>
                      <a:r>
                        <a:rPr lang="en-IN" sz="1600" u="none" strike="noStrike"/>
                        <a:t>Coal and Lignite Statistics (www.moc.nic.in)</a:t>
                      </a:r>
                      <a:endParaRPr lang="en-IN" sz="1600" b="1" i="0" u="none" strike="noStrike">
                        <a:solidFill>
                          <a:srgbClr val="000000"/>
                        </a:solidFill>
                        <a:latin typeface="Times New Roman"/>
                      </a:endParaRPr>
                    </a:p>
                  </a:txBody>
                  <a:tcPr marL="45720" marR="45720"/>
                </a:tc>
              </a:tr>
              <a:tr h="1372336">
                <a:tc>
                  <a:txBody>
                    <a:bodyPr/>
                    <a:lstStyle/>
                    <a:p>
                      <a:pPr algn="l" fontAlgn="t"/>
                      <a:r>
                        <a:rPr lang="en-GB" sz="1600" u="none" strike="noStrike" dirty="0"/>
                        <a:t>1.2. Subject area</a:t>
                      </a:r>
                      <a:endParaRPr lang="en-GB" sz="1600" b="0" i="0" u="none" strike="noStrike" dirty="0">
                        <a:solidFill>
                          <a:srgbClr val="000000"/>
                        </a:solidFill>
                        <a:latin typeface="Times New Roman"/>
                      </a:endParaRPr>
                    </a:p>
                  </a:txBody>
                  <a:tcPr marL="45720" marR="45720"/>
                </a:tc>
                <a:tc>
                  <a:txBody>
                    <a:bodyPr/>
                    <a:lstStyle/>
                    <a:p>
                      <a:pPr algn="l" fontAlgn="t"/>
                      <a:r>
                        <a:rPr lang="en-IN" sz="1600" u="none" strike="noStrike" dirty="0" smtClean="0"/>
                        <a:t>Reserves, Production, consumption, imports  and exports of </a:t>
                      </a:r>
                      <a:r>
                        <a:rPr lang="en-IN" sz="1600" u="none" strike="noStrike" dirty="0"/>
                        <a:t>Crude oil, petroleum products, natural gas, </a:t>
                      </a:r>
                      <a:r>
                        <a:rPr lang="en-IN" sz="1600" u="none" strike="noStrike" dirty="0" smtClean="0"/>
                        <a:t>crude </a:t>
                      </a:r>
                      <a:r>
                        <a:rPr lang="en-IN" sz="1600" u="none" strike="noStrike" dirty="0"/>
                        <a:t>oil, </a:t>
                      </a:r>
                      <a:r>
                        <a:rPr lang="en-IN" sz="1600" u="none" strike="noStrike" dirty="0" smtClean="0"/>
                        <a:t>LNG etc</a:t>
                      </a:r>
                      <a:r>
                        <a:rPr lang="en-IN" sz="1600" u="none" strike="noStrike" dirty="0"/>
                        <a:t>.</a:t>
                      </a:r>
                      <a:endParaRPr lang="en-IN" sz="1600" b="1" i="0" u="none" strike="noStrike" dirty="0">
                        <a:solidFill>
                          <a:srgbClr val="000000"/>
                        </a:solidFill>
                        <a:latin typeface="Times New Roman"/>
                      </a:endParaRPr>
                    </a:p>
                  </a:txBody>
                  <a:tcPr marL="45720" marR="45720"/>
                </a:tc>
                <a:tc>
                  <a:txBody>
                    <a:bodyPr/>
                    <a:lstStyle/>
                    <a:p>
                      <a:pPr algn="l" fontAlgn="t"/>
                      <a:r>
                        <a:rPr lang="en-IN" sz="1600" u="none" strike="noStrike" dirty="0" smtClean="0"/>
                        <a:t>Reserves, Production, consumption, imports  and exports  of coal </a:t>
                      </a:r>
                      <a:r>
                        <a:rPr lang="en-IN" sz="1600" u="none" strike="noStrike" dirty="0"/>
                        <a:t>and </a:t>
                      </a:r>
                      <a:r>
                        <a:rPr lang="en-IN" sz="1600" u="none" strike="noStrike" dirty="0" smtClean="0"/>
                        <a:t>lignite</a:t>
                      </a:r>
                      <a:endParaRPr lang="en-IN" sz="1600" b="1" i="0" u="none" strike="noStrike" dirty="0">
                        <a:solidFill>
                          <a:srgbClr val="000000"/>
                        </a:solidFill>
                        <a:latin typeface="Times New Roman"/>
                      </a:endParaRPr>
                    </a:p>
                  </a:txBody>
                  <a:tcPr marL="45720" marR="45720"/>
                </a:tc>
              </a:tr>
              <a:tr h="924226">
                <a:tc>
                  <a:txBody>
                    <a:bodyPr/>
                    <a:lstStyle/>
                    <a:p>
                      <a:pPr algn="l" fontAlgn="t"/>
                      <a:r>
                        <a:rPr lang="en-GB" sz="1600" u="none" strike="noStrike" dirty="0"/>
                        <a:t>1.3. Responsible authority </a:t>
                      </a:r>
                      <a:endParaRPr lang="en-GB" sz="1600" b="0" i="0" u="none" strike="noStrike" dirty="0">
                        <a:solidFill>
                          <a:srgbClr val="000000"/>
                        </a:solidFill>
                        <a:latin typeface="Times New Roman"/>
                      </a:endParaRPr>
                    </a:p>
                  </a:txBody>
                  <a:tcPr marL="45720" marR="4572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600" u="none" strike="noStrike" dirty="0" smtClean="0"/>
                        <a:t>Ministry of Petroleum &amp; Natural Gas</a:t>
                      </a:r>
                    </a:p>
                    <a:p>
                      <a:pPr algn="l" fontAlgn="t"/>
                      <a:endParaRPr lang="en-GB" sz="1600" b="1" i="0" u="none" strike="noStrike" dirty="0">
                        <a:solidFill>
                          <a:srgbClr val="000000"/>
                        </a:solidFill>
                        <a:latin typeface="Times New Roman"/>
                      </a:endParaRPr>
                    </a:p>
                  </a:txBody>
                  <a:tcPr marL="45720" marR="45720"/>
                </a:tc>
                <a:tc>
                  <a:txBody>
                    <a:bodyPr/>
                    <a:lstStyle/>
                    <a:p>
                      <a:pPr algn="l" fontAlgn="t"/>
                      <a:r>
                        <a:rPr lang="pt-BR" sz="1600" u="none" strike="noStrike" dirty="0" smtClean="0"/>
                        <a:t>Ministry of Coal</a:t>
                      </a:r>
                      <a:endParaRPr lang="pt-BR" sz="1600" b="1" i="0" u="none" strike="noStrike" dirty="0">
                        <a:solidFill>
                          <a:srgbClr val="000000"/>
                        </a:solidFill>
                        <a:latin typeface="Times New Roman"/>
                      </a:endParaRPr>
                    </a:p>
                  </a:txBody>
                  <a:tcPr marL="45720" marR="45720"/>
                </a:tc>
              </a:tr>
              <a:tr h="2044501">
                <a:tc>
                  <a:txBody>
                    <a:bodyPr/>
                    <a:lstStyle/>
                    <a:p>
                      <a:pPr algn="l" fontAlgn="t"/>
                      <a:r>
                        <a:rPr lang="en-GB" sz="1600" u="none" strike="noStrike" dirty="0"/>
                        <a:t>1.4. Reference period</a:t>
                      </a:r>
                      <a:endParaRPr lang="en-GB" sz="1600" b="0" i="0" u="none" strike="noStrike" dirty="0">
                        <a:solidFill>
                          <a:srgbClr val="000000"/>
                        </a:solidFill>
                        <a:latin typeface="Times New Roman"/>
                      </a:endParaRPr>
                    </a:p>
                  </a:txBody>
                  <a:tcPr marL="45720" marR="45720"/>
                </a:tc>
                <a:tc>
                  <a:txBody>
                    <a:bodyPr/>
                    <a:lstStyle/>
                    <a:p>
                      <a:pPr algn="l" fontAlgn="t"/>
                      <a:r>
                        <a:rPr lang="en-GB" sz="1600" u="none" strike="noStrike" dirty="0"/>
                        <a:t>Monthly &amp; Annual (Financial year)</a:t>
                      </a:r>
                      <a:endParaRPr lang="en-GB" sz="1600" b="1" i="0" u="none" strike="noStrike" dirty="0">
                        <a:solidFill>
                          <a:srgbClr val="000000"/>
                        </a:solidFill>
                        <a:latin typeface="Times New Roman"/>
                      </a:endParaRPr>
                    </a:p>
                  </a:txBody>
                  <a:tcPr marL="45720" marR="45720"/>
                </a:tc>
                <a:tc>
                  <a:txBody>
                    <a:bodyPr/>
                    <a:lstStyle/>
                    <a:p>
                      <a:pPr algn="l" fontAlgn="t"/>
                      <a:r>
                        <a:rPr lang="en-IN" sz="1600" u="none" strike="noStrike" dirty="0"/>
                        <a:t>Monthly- Production, despatch and pit-head-closing- stock (preceding calendar month</a:t>
                      </a:r>
                      <a:r>
                        <a:rPr lang="en-IN" sz="1600" u="none" strike="noStrike" dirty="0" smtClean="0"/>
                        <a:t>)</a:t>
                      </a:r>
                    </a:p>
                    <a:p>
                      <a:pPr algn="l" fontAlgn="t"/>
                      <a:r>
                        <a:rPr lang="en-IN" sz="1600" u="none" strike="noStrike" dirty="0" smtClean="0"/>
                        <a:t>Annual- </a:t>
                      </a:r>
                      <a:r>
                        <a:rPr lang="en-IN" sz="1600" u="none" strike="noStrike" dirty="0"/>
                        <a:t>Annual survey on Coal and Lignite Statistics on different parameters of coal sector (Preceding financial year)</a:t>
                      </a:r>
                      <a:endParaRPr lang="en-IN" sz="1600" b="1" i="0" u="none" strike="noStrike" dirty="0">
                        <a:solidFill>
                          <a:srgbClr val="000000"/>
                        </a:solidFill>
                        <a:latin typeface="Times New Roman"/>
                      </a:endParaRPr>
                    </a:p>
                  </a:txBody>
                  <a:tcPr marL="45720" marR="45720"/>
                </a:tc>
              </a:tr>
            </a:tbl>
          </a:graphicData>
        </a:graphic>
      </p:graphicFrame>
      <p:sp>
        <p:nvSpPr>
          <p:cNvPr id="2" name="Title 1"/>
          <p:cNvSpPr>
            <a:spLocks noGrp="1"/>
          </p:cNvSpPr>
          <p:nvPr>
            <p:ph type="title"/>
          </p:nvPr>
        </p:nvSpPr>
        <p:spPr>
          <a:xfrm>
            <a:off x="571472" y="357166"/>
            <a:ext cx="8229600" cy="785802"/>
          </a:xfrm>
        </p:spPr>
        <p:txBody>
          <a:bodyPr>
            <a:normAutofit/>
          </a:bodyPr>
          <a:lstStyle/>
          <a:p>
            <a:r>
              <a:rPr lang="en-GB" sz="3200" b="1" dirty="0" smtClean="0"/>
              <a:t>1. Administrative</a:t>
            </a:r>
            <a:r>
              <a:rPr lang="en-GB" b="1" dirty="0" smtClean="0"/>
              <a:t> </a:t>
            </a:r>
            <a:r>
              <a:rPr lang="en-GB" sz="3200" b="1" dirty="0" smtClean="0"/>
              <a:t>information</a:t>
            </a:r>
            <a:r>
              <a:rPr lang="en-GB"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5547474"/>
        </p:xfrm>
        <a:graphic>
          <a:graphicData uri="http://schemas.openxmlformats.org/drawingml/2006/table">
            <a:tbl>
              <a:tblPr firstRow="1" bandRow="1">
                <a:tableStyleId>{E929F9F4-4A8F-4326-A1B4-22849713DDAB}</a:tableStyleId>
              </a:tblPr>
              <a:tblGrid>
                <a:gridCol w="2000264"/>
                <a:gridCol w="3357586"/>
                <a:gridCol w="3357588"/>
              </a:tblGrid>
              <a:tr h="943084">
                <a:tc>
                  <a:txBody>
                    <a:bodyPr/>
                    <a:lstStyle/>
                    <a:p>
                      <a:pPr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2155852">
                <a:tc>
                  <a:txBody>
                    <a:bodyPr/>
                    <a:lstStyle/>
                    <a:p>
                      <a:pPr algn="l" fontAlgn="t"/>
                      <a:r>
                        <a:rPr lang="en-GB" sz="1600" u="none" strike="noStrike" dirty="0"/>
                        <a:t>1.5. Frequency</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smtClean="0"/>
                        <a:t>Monthly/Annual</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Monthly statistics </a:t>
                      </a:r>
                      <a:endParaRPr lang="en-IN" sz="1600" u="none" strike="noStrike" dirty="0" smtClean="0"/>
                    </a:p>
                    <a:p>
                      <a:pPr marL="228600" indent="-228600" algn="l" fontAlgn="t">
                        <a:buAutoNum type="arabicParenR"/>
                      </a:pPr>
                      <a:r>
                        <a:rPr lang="en-IN" sz="1600" u="none" strike="noStrike" dirty="0" smtClean="0"/>
                        <a:t>Estimated </a:t>
                      </a:r>
                      <a:r>
                        <a:rPr lang="en-IN" sz="1600" u="none" strike="noStrike" dirty="0"/>
                        <a:t>figure by 4</a:t>
                      </a:r>
                      <a:r>
                        <a:rPr lang="en-IN" sz="1600" u="none" strike="noStrike" baseline="30000" dirty="0"/>
                        <a:t>th</a:t>
                      </a:r>
                      <a:r>
                        <a:rPr lang="en-IN" sz="1600" u="none" strike="noStrike" dirty="0"/>
                        <a:t> </a:t>
                      </a:r>
                      <a:r>
                        <a:rPr lang="en-IN" sz="1600" u="none" strike="noStrike" dirty="0" smtClean="0"/>
                        <a:t>of</a:t>
                      </a:r>
                      <a:r>
                        <a:rPr lang="en-IN" sz="1600" u="none" strike="noStrike" baseline="0" dirty="0" smtClean="0"/>
                        <a:t> succeeding </a:t>
                      </a:r>
                      <a:r>
                        <a:rPr lang="en-IN" sz="1600" u="none" strike="noStrike" dirty="0" smtClean="0"/>
                        <a:t> </a:t>
                      </a:r>
                      <a:r>
                        <a:rPr lang="en-IN" sz="1600" u="none" strike="noStrike" dirty="0"/>
                        <a:t>month </a:t>
                      </a:r>
                      <a:endParaRPr lang="en-IN" sz="1600" u="none" strike="noStrike" dirty="0" smtClean="0"/>
                    </a:p>
                    <a:p>
                      <a:pPr marL="228600" indent="-228600" algn="l" fontAlgn="t">
                        <a:buAutoNum type="arabicParenR"/>
                      </a:pPr>
                      <a:r>
                        <a:rPr lang="en-IN" sz="1600" u="none" strike="noStrike" dirty="0" smtClean="0"/>
                        <a:t>Actual </a:t>
                      </a:r>
                      <a:r>
                        <a:rPr lang="en-IN" sz="1600" u="none" strike="noStrike" dirty="0"/>
                        <a:t>figure by last week of </a:t>
                      </a:r>
                      <a:r>
                        <a:rPr lang="en-IN" sz="1600" u="none" strike="noStrike" baseline="0" dirty="0" smtClean="0"/>
                        <a:t>succeeding </a:t>
                      </a:r>
                      <a:r>
                        <a:rPr lang="en-IN" sz="1600" u="none" strike="noStrike" dirty="0" smtClean="0"/>
                        <a:t>month </a:t>
                      </a:r>
                    </a:p>
                    <a:p>
                      <a:pPr marL="228600" indent="-228600" algn="l" fontAlgn="t">
                        <a:buAutoNum type="arabicParenR"/>
                      </a:pPr>
                      <a:r>
                        <a:rPr lang="en-IN" sz="1600" u="none" strike="noStrike" dirty="0" smtClean="0"/>
                        <a:t>Annual </a:t>
                      </a:r>
                      <a:r>
                        <a:rPr lang="en-IN" sz="1600" u="none" strike="noStrike" dirty="0"/>
                        <a:t>Survey on Coal and Lignite – Feb-March of next financial year</a:t>
                      </a:r>
                      <a:endParaRPr lang="en-IN" sz="1600" b="1" i="0" u="none" strike="noStrike" dirty="0">
                        <a:solidFill>
                          <a:srgbClr val="000000"/>
                        </a:solidFill>
                        <a:latin typeface="Times New Roman"/>
                      </a:endParaRPr>
                    </a:p>
                  </a:txBody>
                  <a:tcPr marL="137160" marR="137160" marT="137160" marB="137160"/>
                </a:tc>
              </a:tr>
              <a:tr h="943084">
                <a:tc>
                  <a:txBody>
                    <a:bodyPr/>
                    <a:lstStyle/>
                    <a:p>
                      <a:pPr algn="l" fontAlgn="t"/>
                      <a:r>
                        <a:rPr lang="en-GB" sz="1600" u="none" strike="noStrike" dirty="0"/>
                        <a:t>1.6. Timeliness</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Preceding month &amp; after six months of financial year end</a:t>
                      </a:r>
                      <a:endParaRPr lang="en-IN" sz="1600" b="1" i="0" u="none" strike="noStrike" dirty="0">
                        <a:solidFill>
                          <a:srgbClr val="000000"/>
                        </a:solidFill>
                        <a:latin typeface="Times New Roman"/>
                      </a:endParaRPr>
                    </a:p>
                  </a:txBody>
                  <a:tcPr marL="137160" marR="137160" marT="137160" marB="137160"/>
                </a:tc>
                <a:tc>
                  <a:txBody>
                    <a:bodyPr/>
                    <a:lstStyle/>
                    <a:p>
                      <a:pPr algn="l" fontAlgn="t"/>
                      <a:r>
                        <a:rPr lang="en-IN" sz="1600" u="none" strike="noStrike" dirty="0"/>
                        <a:t>10 </a:t>
                      </a:r>
                      <a:r>
                        <a:rPr lang="en-IN" sz="1600" u="none" strike="noStrike" dirty="0" smtClean="0"/>
                        <a:t>months</a:t>
                      </a:r>
                      <a:endParaRPr lang="en-IN" sz="1600" b="1" i="0" u="none" strike="noStrike" dirty="0">
                        <a:solidFill>
                          <a:srgbClr val="000000"/>
                        </a:solidFill>
                        <a:latin typeface="Times New Roman"/>
                      </a:endParaRPr>
                    </a:p>
                  </a:txBody>
                  <a:tcPr marL="137160" marR="137160" marT="137160" marB="137160"/>
                </a:tc>
              </a:tr>
              <a:tr h="674266">
                <a:tc>
                  <a:txBody>
                    <a:bodyPr/>
                    <a:lstStyle/>
                    <a:p>
                      <a:pPr algn="l" fontAlgn="t"/>
                      <a:r>
                        <a:rPr lang="en-GB" sz="1600" u="none" strike="noStrike" dirty="0"/>
                        <a:t>1.7. Punctuality</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US" sz="1600" u="none" strike="noStrike" dirty="0" smtClean="0"/>
                        <a:t>No significant delay</a:t>
                      </a:r>
                      <a:endParaRPr lang="en-US" sz="1600" b="1" i="0" u="none" strike="noStrike" dirty="0">
                        <a:solidFill>
                          <a:srgbClr val="000000"/>
                        </a:solidFill>
                        <a:latin typeface="Times New Roman"/>
                      </a:endParaRPr>
                    </a:p>
                  </a:txBody>
                  <a:tcPr marL="137160" marR="137160" marT="137160" marB="137160"/>
                </a:tc>
                <a:tc>
                  <a:txBody>
                    <a:bodyPr/>
                    <a:lstStyle/>
                    <a:p>
                      <a:pPr algn="l" fontAlgn="t"/>
                      <a:r>
                        <a:rPr lang="en-US" sz="1600" u="none" strike="noStrike" dirty="0"/>
                        <a:t>No significant delay</a:t>
                      </a:r>
                      <a:endParaRPr lang="en-US" sz="1600" b="1" i="0" u="none" strike="noStrike" dirty="0">
                        <a:solidFill>
                          <a:srgbClr val="000000"/>
                        </a:solidFill>
                        <a:latin typeface="Times New Roman"/>
                      </a:endParaRPr>
                    </a:p>
                  </a:txBody>
                  <a:tcPr marL="137160" marR="137160" marT="137160" marB="137160"/>
                </a:tc>
              </a:tr>
              <a:tr h="570126">
                <a:tc>
                  <a:txBody>
                    <a:bodyPr/>
                    <a:lstStyle/>
                    <a:p>
                      <a:pPr algn="l" fontAlgn="t"/>
                      <a:r>
                        <a:rPr lang="en-GB" sz="1600" u="none" strike="noStrike" dirty="0"/>
                        <a:t>1.8. Regional level</a:t>
                      </a:r>
                      <a:endParaRPr lang="en-GB" sz="1600" b="0" i="0" u="none" strike="noStrike" dirty="0">
                        <a:solidFill>
                          <a:srgbClr val="000000"/>
                        </a:solidFill>
                        <a:latin typeface="Times New Roman"/>
                      </a:endParaRPr>
                    </a:p>
                  </a:txBody>
                  <a:tcPr marL="137160" marR="137160" marT="137160" marB="137160"/>
                </a:tc>
                <a:tc>
                  <a:txBody>
                    <a:bodyPr/>
                    <a:lstStyle/>
                    <a:p>
                      <a:pPr algn="l" fontAlgn="t"/>
                      <a:r>
                        <a:rPr lang="en-GB" sz="1600" u="none" strike="noStrike" dirty="0"/>
                        <a:t>State</a:t>
                      </a:r>
                      <a:endParaRPr lang="en-GB" sz="1600" b="1" i="0" u="none" strike="noStrike" dirty="0">
                        <a:solidFill>
                          <a:srgbClr val="000000"/>
                        </a:solidFill>
                        <a:latin typeface="Times New Roman"/>
                      </a:endParaRPr>
                    </a:p>
                  </a:txBody>
                  <a:tcPr marL="137160" marR="137160" marT="137160" marB="137160"/>
                </a:tc>
                <a:tc>
                  <a:txBody>
                    <a:bodyPr/>
                    <a:lstStyle/>
                    <a:p>
                      <a:pPr algn="l" fontAlgn="t"/>
                      <a:r>
                        <a:rPr lang="en-US" sz="1600" u="none" strike="noStrike" dirty="0" smtClean="0"/>
                        <a:t>State</a:t>
                      </a:r>
                      <a:endParaRPr lang="en-US"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normAutofit/>
          </a:bodyPr>
          <a:lstStyle/>
          <a:p>
            <a:r>
              <a:rPr lang="en-GB" sz="3200" b="1" dirty="0" smtClean="0"/>
              <a:t>1. Administrative</a:t>
            </a:r>
            <a:r>
              <a:rPr lang="en-GB" b="1" dirty="0" smtClean="0"/>
              <a:t> </a:t>
            </a:r>
            <a:r>
              <a:rPr lang="en-GB" sz="3200" b="1" dirty="0" smtClean="0"/>
              <a:t>information</a:t>
            </a:r>
            <a:r>
              <a:rPr lang="en-GB" dirty="0" smtClean="0"/>
              <a:t>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715438" cy="4854917"/>
        </p:xfrm>
        <a:graphic>
          <a:graphicData uri="http://schemas.openxmlformats.org/drawingml/2006/table">
            <a:tbl>
              <a:tblPr firstRow="1" bandRow="1">
                <a:tableStyleId>{E929F9F4-4A8F-4326-A1B4-22849713DDAB}</a:tableStyleId>
              </a:tblPr>
              <a:tblGrid>
                <a:gridCol w="2000264"/>
                <a:gridCol w="3357586"/>
                <a:gridCol w="3357588"/>
              </a:tblGrid>
              <a:tr h="714380">
                <a:tc>
                  <a:txBody>
                    <a:bodyPr/>
                    <a:lstStyle/>
                    <a:p>
                      <a:pPr lvl="1"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lvl="1"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lvl="1"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609984">
                <a:tc>
                  <a:txBody>
                    <a:bodyPr/>
                    <a:lstStyle/>
                    <a:p>
                      <a:pPr lvl="1" algn="l" fontAlgn="t"/>
                      <a:r>
                        <a:rPr lang="en-GB" sz="1600" u="none" strike="noStrike" dirty="0"/>
                        <a:t>1.9. Legal authority</a:t>
                      </a:r>
                      <a:endParaRPr lang="en-GB" sz="1600" b="0" i="0" u="none" strike="noStrike" dirty="0">
                        <a:solidFill>
                          <a:srgbClr val="000000"/>
                        </a:solidFill>
                        <a:latin typeface="Times New Roman"/>
                      </a:endParaRPr>
                    </a:p>
                  </a:txBody>
                  <a:tcPr marL="9525" marR="9525" marT="9525" marB="0"/>
                </a:tc>
                <a:tc>
                  <a:txBody>
                    <a:bodyPr/>
                    <a:lstStyle/>
                    <a:p>
                      <a:pPr marL="457200" marR="0" lvl="1" indent="0" algn="l" defTabSz="914400" rtl="0" eaLnBrk="1" fontAlgn="t" latinLnBrk="0" hangingPunct="1">
                        <a:lnSpc>
                          <a:spcPct val="100000"/>
                        </a:lnSpc>
                        <a:spcBef>
                          <a:spcPts val="0"/>
                        </a:spcBef>
                        <a:spcAft>
                          <a:spcPts val="0"/>
                        </a:spcAft>
                        <a:buClrTx/>
                        <a:buSzTx/>
                        <a:buFontTx/>
                        <a:buNone/>
                        <a:tabLst/>
                        <a:defRPr/>
                      </a:pPr>
                      <a:r>
                        <a:rPr lang="en-GB" sz="1600" u="none" strike="noStrike" dirty="0" smtClean="0"/>
                        <a:t>Ministry of Petroleum &amp; Natural Gas</a:t>
                      </a:r>
                      <a:endParaRPr lang="en-GB" sz="1600" b="1" i="0" u="none" strike="noStrike" dirty="0" smtClean="0">
                        <a:solidFill>
                          <a:srgbClr val="000000"/>
                        </a:solidFill>
                        <a:latin typeface="Times New Roman"/>
                      </a:endParaRPr>
                    </a:p>
                  </a:txBody>
                  <a:tcPr marL="9525" marR="9525" marT="9525" marB="0"/>
                </a:tc>
                <a:tc>
                  <a:txBody>
                    <a:bodyPr/>
                    <a:lstStyle/>
                    <a:p>
                      <a:pPr lvl="1" algn="l" fontAlgn="t"/>
                      <a:r>
                        <a:rPr lang="pt-BR" sz="1600" u="none" strike="noStrike" dirty="0" smtClean="0"/>
                        <a:t>Ministry of Coal</a:t>
                      </a:r>
                      <a:endParaRPr lang="pt-BR" sz="1600" b="1" i="0" u="none" strike="noStrike" dirty="0">
                        <a:solidFill>
                          <a:srgbClr val="000000"/>
                        </a:solidFill>
                        <a:latin typeface="Times New Roman"/>
                      </a:endParaRPr>
                    </a:p>
                  </a:txBody>
                  <a:tcPr marL="9525" marR="9525" marT="9525" marB="0"/>
                </a:tc>
              </a:tr>
              <a:tr h="1074436">
                <a:tc>
                  <a:txBody>
                    <a:bodyPr/>
                    <a:lstStyle/>
                    <a:p>
                      <a:pPr lvl="1" algn="l" fontAlgn="t"/>
                      <a:r>
                        <a:rPr lang="en-GB" sz="1600" u="none" strike="noStrike" dirty="0"/>
                        <a:t>1.10. Legal document </a:t>
                      </a:r>
                      <a:endParaRPr lang="en-GB" sz="1600" b="0" i="0" u="none" strike="noStrike" dirty="0">
                        <a:solidFill>
                          <a:srgbClr val="000000"/>
                        </a:solidFill>
                        <a:latin typeface="Times New Roman"/>
                      </a:endParaRPr>
                    </a:p>
                  </a:txBody>
                  <a:tcPr marL="9525" marR="9525" marT="9525" marB="0"/>
                </a:tc>
                <a:tc>
                  <a:txBody>
                    <a:bodyPr/>
                    <a:lstStyle/>
                    <a:p>
                      <a:pPr lvl="1" algn="l" fontAlgn="t"/>
                      <a:r>
                        <a:rPr lang="en-IN" sz="1600" u="none" strike="noStrike" dirty="0"/>
                        <a:t>Petroleum Acts, Rules, Regulations </a:t>
                      </a:r>
                      <a:r>
                        <a:rPr lang="en-IN" sz="1600" u="none" strike="noStrike" dirty="0" smtClean="0"/>
                        <a:t>(</a:t>
                      </a:r>
                      <a:r>
                        <a:rPr lang="en-IN" sz="1600" u="none" strike="noStrike" dirty="0"/>
                        <a:t>www.petroleum.nic.in) </a:t>
                      </a:r>
                      <a:endParaRPr lang="en-IN" sz="1600" b="1" i="0" u="none" strike="noStrike" dirty="0">
                        <a:solidFill>
                          <a:srgbClr val="000000"/>
                        </a:solidFill>
                        <a:latin typeface="Times New Roman"/>
                      </a:endParaRPr>
                    </a:p>
                  </a:txBody>
                  <a:tcPr marL="9525" marR="9525" marT="9525" marB="0"/>
                </a:tc>
                <a:tc>
                  <a:txBody>
                    <a:bodyPr/>
                    <a:lstStyle/>
                    <a:p>
                      <a:pPr lvl="1" algn="l" fontAlgn="t"/>
                      <a:r>
                        <a:rPr lang="en-IN" sz="1600" u="none" strike="noStrike" dirty="0"/>
                        <a:t>Collection of Statistics Act, </a:t>
                      </a:r>
                      <a:r>
                        <a:rPr lang="en-IN" sz="1600" u="none" strike="noStrike" dirty="0" smtClean="0"/>
                        <a:t>1953</a:t>
                      </a:r>
                      <a:endParaRPr lang="en-IN" sz="1600" b="1" i="0" u="none" strike="noStrike" dirty="0">
                        <a:solidFill>
                          <a:srgbClr val="000000"/>
                        </a:solidFill>
                        <a:latin typeface="Times New Roman"/>
                      </a:endParaRPr>
                    </a:p>
                  </a:txBody>
                  <a:tcPr marL="9525" marR="9525" marT="9525" marB="0"/>
                </a:tc>
              </a:tr>
              <a:tr h="2456117">
                <a:tc>
                  <a:txBody>
                    <a:bodyPr/>
                    <a:lstStyle/>
                    <a:p>
                      <a:pPr lvl="1" algn="l" fontAlgn="t"/>
                      <a:r>
                        <a:rPr lang="en-GB" sz="1600" u="none" strike="noStrike" dirty="0"/>
                        <a:t>1.11. International reporting</a:t>
                      </a:r>
                      <a:endParaRPr lang="en-GB" sz="1600" b="0" i="0" u="none" strike="noStrike" dirty="0">
                        <a:solidFill>
                          <a:srgbClr val="000000"/>
                        </a:solidFill>
                        <a:latin typeface="Times New Roman"/>
                      </a:endParaRPr>
                    </a:p>
                  </a:txBody>
                  <a:tcPr marL="9525" marR="9525" marT="9525" marB="0"/>
                </a:tc>
                <a:tc>
                  <a:txBody>
                    <a:bodyPr/>
                    <a:lstStyle/>
                    <a:p>
                      <a:pPr lvl="1" algn="l" fontAlgn="t"/>
                      <a:r>
                        <a:rPr lang="en-IN" sz="1600" u="none" strike="noStrike" dirty="0"/>
                        <a:t>Joint Oil Data Initiative (JODI), B.P. Statistical Review and OPEC Bulletin, etc.</a:t>
                      </a:r>
                      <a:endParaRPr lang="en-IN" sz="1600" b="1" i="0" u="none" strike="noStrike" dirty="0">
                        <a:solidFill>
                          <a:srgbClr val="000000"/>
                        </a:solidFill>
                        <a:latin typeface="Times New Roman"/>
                      </a:endParaRPr>
                    </a:p>
                  </a:txBody>
                  <a:tcPr marL="9525" marR="9525" marT="9525" marB="0"/>
                </a:tc>
                <a:tc>
                  <a:txBody>
                    <a:bodyPr/>
                    <a:lstStyle/>
                    <a:p>
                      <a:pPr lvl="1" algn="l" fontAlgn="t">
                        <a:buFontTx/>
                        <a:buChar char="-"/>
                      </a:pPr>
                      <a:r>
                        <a:rPr lang="en-IN" sz="1600" u="none" strike="noStrike" dirty="0" smtClean="0"/>
                        <a:t>“</a:t>
                      </a:r>
                      <a:r>
                        <a:rPr lang="en-IN" sz="1600" u="none" strike="noStrike" dirty="0"/>
                        <a:t>Energy statistics- Non-OECD countries” – yearly compilation by IEA</a:t>
                      </a:r>
                      <a:r>
                        <a:rPr lang="en-IN" sz="1600" u="none" strike="noStrike" dirty="0" smtClean="0"/>
                        <a:t>.</a:t>
                      </a:r>
                    </a:p>
                    <a:p>
                      <a:pPr lvl="1" algn="l" fontAlgn="t">
                        <a:buFontTx/>
                        <a:buChar char="-"/>
                      </a:pPr>
                      <a:r>
                        <a:rPr lang="en-IN" sz="1600" u="none" strike="noStrike" dirty="0" smtClean="0"/>
                        <a:t>compilation of Coal and Lignite Statistics as well as monthly data is sent to IEA directly and coal statistics is sent to UNSD through CSO.</a:t>
                      </a:r>
                      <a:endParaRPr lang="en-IN" sz="1600" b="1" i="0" u="none" strike="noStrike" dirty="0">
                        <a:solidFill>
                          <a:srgbClr val="000000"/>
                        </a:solidFill>
                        <a:latin typeface="Times New Roman"/>
                      </a:endParaRPr>
                    </a:p>
                  </a:txBody>
                  <a:tcPr marL="9525" marR="9525" marT="9525" marB="0"/>
                </a:tc>
              </a:tr>
            </a:tbl>
          </a:graphicData>
        </a:graphic>
      </p:graphicFrame>
      <p:sp>
        <p:nvSpPr>
          <p:cNvPr id="2" name="Title 1"/>
          <p:cNvSpPr>
            <a:spLocks noGrp="1"/>
          </p:cNvSpPr>
          <p:nvPr>
            <p:ph type="title"/>
          </p:nvPr>
        </p:nvSpPr>
        <p:spPr>
          <a:xfrm>
            <a:off x="571472" y="357166"/>
            <a:ext cx="8229600" cy="785802"/>
          </a:xfrm>
        </p:spPr>
        <p:txBody>
          <a:bodyPr>
            <a:normAutofit/>
          </a:bodyPr>
          <a:lstStyle/>
          <a:p>
            <a:r>
              <a:rPr lang="en-GB" sz="3200" b="1" dirty="0" smtClean="0"/>
              <a:t>1. Administrative</a:t>
            </a:r>
            <a:r>
              <a:rPr lang="en-GB" b="1" dirty="0" smtClean="0"/>
              <a:t> </a:t>
            </a:r>
            <a:r>
              <a:rPr lang="en-GB" sz="3200" b="1" dirty="0" smtClean="0"/>
              <a:t>information</a:t>
            </a:r>
            <a:r>
              <a:rPr lang="en-GB" dirty="0" smtClean="0"/>
              <a:t> </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142984"/>
          <a:ext cx="8572560" cy="5286412"/>
        </p:xfrm>
        <a:graphic>
          <a:graphicData uri="http://schemas.openxmlformats.org/drawingml/2006/table">
            <a:tbl>
              <a:tblPr firstRow="1" bandRow="1">
                <a:tableStyleId>{2A488322-F2BA-4B5B-9748-0D474271808F}</a:tableStyleId>
              </a:tblPr>
              <a:tblGrid>
                <a:gridCol w="1335071"/>
                <a:gridCol w="2318806"/>
                <a:gridCol w="4918683"/>
              </a:tblGrid>
              <a:tr h="858184">
                <a:tc>
                  <a:txBody>
                    <a:bodyPr/>
                    <a:lstStyle/>
                    <a:p>
                      <a:pPr lvl="1" algn="l" fontAlgn="t"/>
                      <a:r>
                        <a:rPr lang="en-GB" sz="1100" u="none" strike="noStrike" dirty="0"/>
                        <a:t> </a:t>
                      </a:r>
                      <a:endParaRPr lang="en-GB" sz="1100" b="0" i="0" u="none" strike="noStrike" dirty="0">
                        <a:solidFill>
                          <a:srgbClr val="000000"/>
                        </a:solidFill>
                        <a:latin typeface="Times New Roman"/>
                      </a:endParaRPr>
                    </a:p>
                  </a:txBody>
                  <a:tcPr marL="9525" marR="9525" marT="9525" marB="0"/>
                </a:tc>
                <a:tc>
                  <a:txBody>
                    <a:bodyPr/>
                    <a:lstStyle/>
                    <a:p>
                      <a:pPr lvl="1" algn="l" fontAlgn="t"/>
                      <a:r>
                        <a:rPr lang="en-GB" sz="2000" u="none" strike="noStrike" dirty="0"/>
                        <a:t>Petroleum &amp; Natural Gas</a:t>
                      </a:r>
                      <a:endParaRPr lang="en-GB" sz="2000" b="1" i="0" u="none" strike="noStrike" dirty="0">
                        <a:solidFill>
                          <a:srgbClr val="FFFF00"/>
                        </a:solidFill>
                        <a:latin typeface="Times New Roman"/>
                      </a:endParaRPr>
                    </a:p>
                  </a:txBody>
                  <a:tcPr marL="9525" marR="9525" marT="9525" marB="0"/>
                </a:tc>
                <a:tc>
                  <a:txBody>
                    <a:bodyPr/>
                    <a:lstStyle/>
                    <a:p>
                      <a:pPr lvl="1" algn="l" fontAlgn="t"/>
                      <a:r>
                        <a:rPr lang="en-GB" sz="2000" u="none" strike="noStrike" dirty="0"/>
                        <a:t>Coal and Lignite </a:t>
                      </a:r>
                      <a:endParaRPr lang="en-GB" sz="2000" b="1" i="0" u="none" strike="noStrike" dirty="0">
                        <a:solidFill>
                          <a:srgbClr val="FFFF00"/>
                        </a:solidFill>
                        <a:latin typeface="Times New Roman"/>
                      </a:endParaRPr>
                    </a:p>
                  </a:txBody>
                  <a:tcPr marL="9525" marR="9525" marT="9525" marB="0"/>
                </a:tc>
              </a:tr>
              <a:tr h="4428228">
                <a:tc>
                  <a:txBody>
                    <a:bodyPr/>
                    <a:lstStyle/>
                    <a:p>
                      <a:pPr lvl="0" algn="l" fontAlgn="t"/>
                      <a:r>
                        <a:rPr lang="en-GB" sz="1600" u="none" strike="noStrike" dirty="0"/>
                        <a:t>2.1. Purpose and history</a:t>
                      </a:r>
                      <a:endParaRPr lang="en-GB" sz="1600" b="0" i="0" u="none" strike="noStrike" dirty="0">
                        <a:solidFill>
                          <a:srgbClr val="000000"/>
                        </a:solidFill>
                        <a:latin typeface="Times New Roman"/>
                      </a:endParaRPr>
                    </a:p>
                  </a:txBody>
                  <a:tcPr marL="137160" marR="137160" marT="137160" marB="137160"/>
                </a:tc>
                <a:tc>
                  <a:txBody>
                    <a:bodyPr/>
                    <a:lstStyle/>
                    <a:p>
                      <a:pPr lvl="0" algn="l" fontAlgn="t"/>
                      <a:r>
                        <a:rPr lang="en-IN" sz="1600" u="none" strike="noStrike" dirty="0"/>
                        <a:t>To provide oil and gas statistics to users since 1990</a:t>
                      </a:r>
                      <a:endParaRPr lang="en-IN" sz="1600" b="1" i="0" u="none" strike="noStrike" dirty="0">
                        <a:solidFill>
                          <a:srgbClr val="000000"/>
                        </a:solidFill>
                        <a:latin typeface="Times New Roman"/>
                      </a:endParaRPr>
                    </a:p>
                  </a:txBody>
                  <a:tcPr marL="137160" marR="137160" marT="137160" marB="137160"/>
                </a:tc>
                <a:tc>
                  <a:txBody>
                    <a:bodyPr/>
                    <a:lstStyle/>
                    <a:p>
                      <a:pPr lvl="0" algn="just" fontAlgn="t"/>
                      <a:r>
                        <a:rPr lang="en-IN" sz="1600" u="none" strike="noStrike" dirty="0"/>
                        <a:t>Coal Controller's Organisation has been carrying out </a:t>
                      </a:r>
                      <a:r>
                        <a:rPr lang="en-IN" sz="1600" u="none" strike="noStrike" dirty="0" smtClean="0"/>
                        <a:t>the </a:t>
                      </a:r>
                      <a:r>
                        <a:rPr lang="en-IN" sz="1600" u="none" strike="noStrike" dirty="0"/>
                        <a:t>task of collection and dissemination of data related to the coal and lignite sector </a:t>
                      </a:r>
                      <a:r>
                        <a:rPr lang="en-IN" sz="1600" u="none" strike="noStrike" dirty="0" smtClean="0"/>
                        <a:t>to </a:t>
                      </a:r>
                      <a:r>
                        <a:rPr lang="en-IN" sz="1600" u="none" strike="noStrike" dirty="0"/>
                        <a:t>meet data requirement of the Ministry of Coal, related Ministries and Government Organisations, different research bodies etc. through its publications namely ‘The Coal Directory of India’ and ‘Provisional Coal Statistics</a:t>
                      </a:r>
                      <a:r>
                        <a:rPr lang="en-IN" sz="1600" u="none" strike="noStrike" dirty="0" smtClean="0"/>
                        <a:t>’. The </a:t>
                      </a:r>
                      <a:r>
                        <a:rPr lang="en-IN" sz="1600" u="none" strike="noStrike" dirty="0"/>
                        <a:t>data is collected from different coal/lignite companies under the statutory power vested with the Coal Controller under the provisions of Colliery Control Rules, </a:t>
                      </a:r>
                      <a:r>
                        <a:rPr lang="en-IN" sz="1600" u="none" strike="noStrike" dirty="0" smtClean="0"/>
                        <a:t>2004. </a:t>
                      </a:r>
                      <a:endParaRPr lang="en-IN" sz="1600" b="1" i="0" u="none" strike="noStrike" dirty="0">
                        <a:solidFill>
                          <a:srgbClr val="000000"/>
                        </a:solidFill>
                        <a:latin typeface="Times New Roman"/>
                      </a:endParaRPr>
                    </a:p>
                  </a:txBody>
                  <a:tcPr marL="137160" marR="137160" marT="137160" marB="137160"/>
                </a:tc>
              </a:tr>
            </a:tbl>
          </a:graphicData>
        </a:graphic>
      </p:graphicFrame>
      <p:sp>
        <p:nvSpPr>
          <p:cNvPr id="2" name="Title 1"/>
          <p:cNvSpPr>
            <a:spLocks noGrp="1"/>
          </p:cNvSpPr>
          <p:nvPr>
            <p:ph type="title"/>
          </p:nvPr>
        </p:nvSpPr>
        <p:spPr>
          <a:xfrm>
            <a:off x="571472" y="357166"/>
            <a:ext cx="8229600" cy="785802"/>
          </a:xfrm>
        </p:spPr>
        <p:txBody>
          <a:bodyPr/>
          <a:lstStyle/>
          <a:p>
            <a:r>
              <a:rPr lang="en-GB" sz="3200" b="1" dirty="0" smtClean="0"/>
              <a:t>2. Background and purpose </a:t>
            </a:r>
            <a:endParaRPr lang="en-IN"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0.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1.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12.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1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14.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15.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16.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17.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8.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9.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20.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21.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22.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23.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24.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2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2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28.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29.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30.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31.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32.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33.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34.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5.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36.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37.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38.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39.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40.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4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4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4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4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4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4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48.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49.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50.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51.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52.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54.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55.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56.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57.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58.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59.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60.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61.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2.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63.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64.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6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6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68.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69.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70.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1.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72.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9.xml><?xml version="1.0" encoding="utf-8"?>
<p:tagLst xmlns:a="http://schemas.openxmlformats.org/drawingml/2006/main" xmlns:r="http://schemas.openxmlformats.org/officeDocument/2006/relationships" xmlns:p="http://schemas.openxmlformats.org/presentationml/2006/main">
  <p:tag name="RNRSTYLE" val="Indezine_SM_Title"/>
</p:tagLst>
</file>

<file path=ppt/theme/_rels/theme19.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6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5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8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9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me6">
  <a:themeElements>
    <a:clrScheme name="Office Theme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663300"/>
        </a:dk2>
        <a:lt2>
          <a:srgbClr val="FFFFFF"/>
        </a:lt2>
        <a:accent1>
          <a:srgbClr val="FF9E3E"/>
        </a:accent1>
        <a:accent2>
          <a:srgbClr val="E4B381"/>
        </a:accent2>
        <a:accent3>
          <a:srgbClr val="B8ADAA"/>
        </a:accent3>
        <a:accent4>
          <a:srgbClr val="DADADA"/>
        </a:accent4>
        <a:accent5>
          <a:srgbClr val="FFCCAF"/>
        </a:accent5>
        <a:accent6>
          <a:srgbClr val="CFA274"/>
        </a:accent6>
        <a:hlink>
          <a:srgbClr val="FFBD7B"/>
        </a:hlink>
        <a:folHlink>
          <a:srgbClr val="FFDCB8"/>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663300"/>
        </a:dk2>
        <a:lt2>
          <a:srgbClr val="FFFFFF"/>
        </a:lt2>
        <a:accent1>
          <a:srgbClr val="CDDB4F"/>
        </a:accent1>
        <a:accent2>
          <a:srgbClr val="B4BCFF"/>
        </a:accent2>
        <a:accent3>
          <a:srgbClr val="B8ADAA"/>
        </a:accent3>
        <a:accent4>
          <a:srgbClr val="DADADA"/>
        </a:accent4>
        <a:accent5>
          <a:srgbClr val="E3EAB2"/>
        </a:accent5>
        <a:accent6>
          <a:srgbClr val="A3AAE7"/>
        </a:accent6>
        <a:hlink>
          <a:srgbClr val="39EBA1"/>
        </a:hlink>
        <a:folHlink>
          <a:srgbClr val="FFAC5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663300"/>
        </a:dk2>
        <a:lt2>
          <a:srgbClr val="FFFFFF"/>
        </a:lt2>
        <a:accent1>
          <a:srgbClr val="72C5FF"/>
        </a:accent1>
        <a:accent2>
          <a:srgbClr val="FFAC58"/>
        </a:accent2>
        <a:accent3>
          <a:srgbClr val="B8ADAA"/>
        </a:accent3>
        <a:accent4>
          <a:srgbClr val="DADADA"/>
        </a:accent4>
        <a:accent5>
          <a:srgbClr val="BCDFFF"/>
        </a:accent5>
        <a:accent6>
          <a:srgbClr val="E79B4F"/>
        </a:accent6>
        <a:hlink>
          <a:srgbClr val="CDDB4F"/>
        </a:hlink>
        <a:folHlink>
          <a:srgbClr val="FBBCF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FF9E3E"/>
        </a:accent1>
        <a:accent2>
          <a:srgbClr val="E4B381"/>
        </a:accent2>
        <a:accent3>
          <a:srgbClr val="FFFFFF"/>
        </a:accent3>
        <a:accent4>
          <a:srgbClr val="000000"/>
        </a:accent4>
        <a:accent5>
          <a:srgbClr val="FFCCAF"/>
        </a:accent5>
        <a:accent6>
          <a:srgbClr val="CFA274"/>
        </a:accent6>
        <a:hlink>
          <a:srgbClr val="FFBD7B"/>
        </a:hlink>
        <a:folHlink>
          <a:srgbClr val="FFDCB8"/>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FFBC1F"/>
        </a:accent1>
        <a:accent2>
          <a:srgbClr val="FF9090"/>
        </a:accent2>
        <a:accent3>
          <a:srgbClr val="FFFFFF"/>
        </a:accent3>
        <a:accent4>
          <a:srgbClr val="000000"/>
        </a:accent4>
        <a:accent5>
          <a:srgbClr val="FFDAAB"/>
        </a:accent5>
        <a:accent6>
          <a:srgbClr val="E78282"/>
        </a:accent6>
        <a:hlink>
          <a:srgbClr val="FFAE5C"/>
        </a:hlink>
        <a:folHlink>
          <a:srgbClr val="FFB8F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DB4F"/>
        </a:accent1>
        <a:accent2>
          <a:srgbClr val="B4BCFF"/>
        </a:accent2>
        <a:accent3>
          <a:srgbClr val="FFFFFF"/>
        </a:accent3>
        <a:accent4>
          <a:srgbClr val="000000"/>
        </a:accent4>
        <a:accent5>
          <a:srgbClr val="E3EAB2"/>
        </a:accent5>
        <a:accent6>
          <a:srgbClr val="A3AAE7"/>
        </a:accent6>
        <a:hlink>
          <a:srgbClr val="39EBA1"/>
        </a:hlink>
        <a:folHlink>
          <a:srgbClr val="FFAC5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72C5FF"/>
        </a:accent1>
        <a:accent2>
          <a:srgbClr val="FFAC58"/>
        </a:accent2>
        <a:accent3>
          <a:srgbClr val="FFFFFF"/>
        </a:accent3>
        <a:accent4>
          <a:srgbClr val="000000"/>
        </a:accent4>
        <a:accent5>
          <a:srgbClr val="BCDFFF"/>
        </a:accent5>
        <a:accent6>
          <a:srgbClr val="E79B4F"/>
        </a:accent6>
        <a:hlink>
          <a:srgbClr val="CDDB4F"/>
        </a:hlink>
        <a:folHlink>
          <a:srgbClr val="FBBCF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1_Default Design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663300"/>
        </a:dk2>
        <a:lt2>
          <a:srgbClr val="FFFFFF"/>
        </a:lt2>
        <a:accent1>
          <a:srgbClr val="FF9E3E"/>
        </a:accent1>
        <a:accent2>
          <a:srgbClr val="E4B381"/>
        </a:accent2>
        <a:accent3>
          <a:srgbClr val="B8ADAA"/>
        </a:accent3>
        <a:accent4>
          <a:srgbClr val="DADADA"/>
        </a:accent4>
        <a:accent5>
          <a:srgbClr val="FFCCAF"/>
        </a:accent5>
        <a:accent6>
          <a:srgbClr val="CFA274"/>
        </a:accent6>
        <a:hlink>
          <a:srgbClr val="FFBD7B"/>
        </a:hlink>
        <a:folHlink>
          <a:srgbClr val="FFDCB8"/>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663300"/>
        </a:dk2>
        <a:lt2>
          <a:srgbClr val="FFFFFF"/>
        </a:lt2>
        <a:accent1>
          <a:srgbClr val="CDDB4F"/>
        </a:accent1>
        <a:accent2>
          <a:srgbClr val="B4BCFF"/>
        </a:accent2>
        <a:accent3>
          <a:srgbClr val="B8ADAA"/>
        </a:accent3>
        <a:accent4>
          <a:srgbClr val="DADADA"/>
        </a:accent4>
        <a:accent5>
          <a:srgbClr val="E3EAB2"/>
        </a:accent5>
        <a:accent6>
          <a:srgbClr val="A3AAE7"/>
        </a:accent6>
        <a:hlink>
          <a:srgbClr val="39EBA1"/>
        </a:hlink>
        <a:folHlink>
          <a:srgbClr val="FFAC5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663300"/>
        </a:dk2>
        <a:lt2>
          <a:srgbClr val="FFFFFF"/>
        </a:lt2>
        <a:accent1>
          <a:srgbClr val="72C5FF"/>
        </a:accent1>
        <a:accent2>
          <a:srgbClr val="FFAC58"/>
        </a:accent2>
        <a:accent3>
          <a:srgbClr val="B8ADAA"/>
        </a:accent3>
        <a:accent4>
          <a:srgbClr val="DADADA"/>
        </a:accent4>
        <a:accent5>
          <a:srgbClr val="BCDFFF"/>
        </a:accent5>
        <a:accent6>
          <a:srgbClr val="E79B4F"/>
        </a:accent6>
        <a:hlink>
          <a:srgbClr val="CDDB4F"/>
        </a:hlink>
        <a:folHlink>
          <a:srgbClr val="FBBCF6"/>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FF9E3E"/>
        </a:accent1>
        <a:accent2>
          <a:srgbClr val="E4B381"/>
        </a:accent2>
        <a:accent3>
          <a:srgbClr val="FFFFFF"/>
        </a:accent3>
        <a:accent4>
          <a:srgbClr val="000000"/>
        </a:accent4>
        <a:accent5>
          <a:srgbClr val="FFCCAF"/>
        </a:accent5>
        <a:accent6>
          <a:srgbClr val="CFA274"/>
        </a:accent6>
        <a:hlink>
          <a:srgbClr val="FFBD7B"/>
        </a:hlink>
        <a:folHlink>
          <a:srgbClr val="FFDCB8"/>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FFBC1F"/>
        </a:accent1>
        <a:accent2>
          <a:srgbClr val="FF9090"/>
        </a:accent2>
        <a:accent3>
          <a:srgbClr val="FFFFFF"/>
        </a:accent3>
        <a:accent4>
          <a:srgbClr val="000000"/>
        </a:accent4>
        <a:accent5>
          <a:srgbClr val="FFDAAB"/>
        </a:accent5>
        <a:accent6>
          <a:srgbClr val="E78282"/>
        </a:accent6>
        <a:hlink>
          <a:srgbClr val="FFAE5C"/>
        </a:hlink>
        <a:folHlink>
          <a:srgbClr val="FFB8F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DB4F"/>
        </a:accent1>
        <a:accent2>
          <a:srgbClr val="B4BCFF"/>
        </a:accent2>
        <a:accent3>
          <a:srgbClr val="FFFFFF"/>
        </a:accent3>
        <a:accent4>
          <a:srgbClr val="000000"/>
        </a:accent4>
        <a:accent5>
          <a:srgbClr val="E3EAB2"/>
        </a:accent5>
        <a:accent6>
          <a:srgbClr val="A3AAE7"/>
        </a:accent6>
        <a:hlink>
          <a:srgbClr val="39EBA1"/>
        </a:hlink>
        <a:folHlink>
          <a:srgbClr val="FFAC5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72C5FF"/>
        </a:accent1>
        <a:accent2>
          <a:srgbClr val="FFAC58"/>
        </a:accent2>
        <a:accent3>
          <a:srgbClr val="FFFFFF"/>
        </a:accent3>
        <a:accent4>
          <a:srgbClr val="000000"/>
        </a:accent4>
        <a:accent5>
          <a:srgbClr val="BCDFFF"/>
        </a:accent5>
        <a:accent6>
          <a:srgbClr val="E79B4F"/>
        </a:accent6>
        <a:hlink>
          <a:srgbClr val="CDDB4F"/>
        </a:hlink>
        <a:folHlink>
          <a:srgbClr val="FBBCF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Default Design">
  <a:themeElements>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Theme5">
  <a:themeElements>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66"/>
        </a:dk2>
        <a:lt2>
          <a:srgbClr val="FFFFFF"/>
        </a:lt2>
        <a:accent1>
          <a:srgbClr val="8282D9"/>
        </a:accent1>
        <a:accent2>
          <a:srgbClr val="9595E6"/>
        </a:accent2>
        <a:accent3>
          <a:srgbClr val="ADADB8"/>
        </a:accent3>
        <a:accent4>
          <a:srgbClr val="DADADA"/>
        </a:accent4>
        <a:accent5>
          <a:srgbClr val="C1C1E9"/>
        </a:accent5>
        <a:accent6>
          <a:srgbClr val="8787D0"/>
        </a:accent6>
        <a:hlink>
          <a:srgbClr val="AAAAF2"/>
        </a:hlink>
        <a:folHlink>
          <a:srgbClr val="BF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66"/>
        </a:dk2>
        <a:lt2>
          <a:srgbClr val="FFFFFF"/>
        </a:lt2>
        <a:accent1>
          <a:srgbClr val="D0AAF2"/>
        </a:accent1>
        <a:accent2>
          <a:srgbClr val="8AB9E6"/>
        </a:accent2>
        <a:accent3>
          <a:srgbClr val="ADADB8"/>
        </a:accent3>
        <a:accent4>
          <a:srgbClr val="DADADA"/>
        </a:accent4>
        <a:accent5>
          <a:srgbClr val="E4D2F7"/>
        </a:accent5>
        <a:accent6>
          <a:srgbClr val="7DA7D0"/>
        </a:accent6>
        <a:hlink>
          <a:srgbClr val="BFBFFF"/>
        </a:hlink>
        <a:folHlink>
          <a:srgbClr val="ADD9D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66"/>
        </a:dk2>
        <a:lt2>
          <a:srgbClr val="FFFFFF"/>
        </a:lt2>
        <a:accent1>
          <a:srgbClr val="DEB890"/>
        </a:accent1>
        <a:accent2>
          <a:srgbClr val="ACACE6"/>
        </a:accent2>
        <a:accent3>
          <a:srgbClr val="ADADB8"/>
        </a:accent3>
        <a:accent4>
          <a:srgbClr val="DADADA"/>
        </a:accent4>
        <a:accent5>
          <a:srgbClr val="ECD8C6"/>
        </a:accent5>
        <a:accent6>
          <a:srgbClr val="9B9BD0"/>
        </a:accent6>
        <a:hlink>
          <a:srgbClr val="E6C3C3"/>
        </a:hlink>
        <a:folHlink>
          <a:srgbClr val="DEDCB1"/>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66"/>
        </a:dk2>
        <a:lt2>
          <a:srgbClr val="FFFFFF"/>
        </a:lt2>
        <a:accent1>
          <a:srgbClr val="95CC85"/>
        </a:accent1>
        <a:accent2>
          <a:srgbClr val="E6ACB0"/>
        </a:accent2>
        <a:accent3>
          <a:srgbClr val="ADADB8"/>
        </a:accent3>
        <a:accent4>
          <a:srgbClr val="DADADA"/>
        </a:accent4>
        <a:accent5>
          <a:srgbClr val="C8E2C2"/>
        </a:accent5>
        <a:accent6>
          <a:srgbClr val="D09B9F"/>
        </a:accent6>
        <a:hlink>
          <a:srgbClr val="E6D5A3"/>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282D9"/>
        </a:accent1>
        <a:accent2>
          <a:srgbClr val="9595E6"/>
        </a:accent2>
        <a:accent3>
          <a:srgbClr val="FFFFFF"/>
        </a:accent3>
        <a:accent4>
          <a:srgbClr val="000000"/>
        </a:accent4>
        <a:accent5>
          <a:srgbClr val="C1C1E9"/>
        </a:accent5>
        <a:accent6>
          <a:srgbClr val="8787D0"/>
        </a:accent6>
        <a:hlink>
          <a:srgbClr val="AAAAF2"/>
        </a:hlink>
        <a:folHlink>
          <a:srgbClr val="BF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D0AAF2"/>
        </a:accent1>
        <a:accent2>
          <a:srgbClr val="8AB9E6"/>
        </a:accent2>
        <a:accent3>
          <a:srgbClr val="FFFFFF"/>
        </a:accent3>
        <a:accent4>
          <a:srgbClr val="000000"/>
        </a:accent4>
        <a:accent5>
          <a:srgbClr val="E4D2F7"/>
        </a:accent5>
        <a:accent6>
          <a:srgbClr val="7DA7D0"/>
        </a:accent6>
        <a:hlink>
          <a:srgbClr val="BFBFFF"/>
        </a:hlink>
        <a:folHlink>
          <a:srgbClr val="ADD9D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DEB890"/>
        </a:accent1>
        <a:accent2>
          <a:srgbClr val="ACACE6"/>
        </a:accent2>
        <a:accent3>
          <a:srgbClr val="FFFFFF"/>
        </a:accent3>
        <a:accent4>
          <a:srgbClr val="000000"/>
        </a:accent4>
        <a:accent5>
          <a:srgbClr val="ECD8C6"/>
        </a:accent5>
        <a:accent6>
          <a:srgbClr val="9B9BD0"/>
        </a:accent6>
        <a:hlink>
          <a:srgbClr val="E6C3C3"/>
        </a:hlink>
        <a:folHlink>
          <a:srgbClr val="DEDCB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95CC85"/>
        </a:accent1>
        <a:accent2>
          <a:srgbClr val="E6ACB0"/>
        </a:accent2>
        <a:accent3>
          <a:srgbClr val="FFFFFF"/>
        </a:accent3>
        <a:accent4>
          <a:srgbClr val="000000"/>
        </a:accent4>
        <a:accent5>
          <a:srgbClr val="C8E2C2"/>
        </a:accent5>
        <a:accent6>
          <a:srgbClr val="D09B9F"/>
        </a:accent6>
        <a:hlink>
          <a:srgbClr val="E6D5A3"/>
        </a:hlink>
        <a:folHlink>
          <a:srgbClr val="BFBF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Theme5</Template>
  <TotalTime>389</TotalTime>
  <Words>1723</Words>
  <Application>Microsoft Office PowerPoint</Application>
  <PresentationFormat>On-screen Show (4:3)</PresentationFormat>
  <Paragraphs>228</Paragraphs>
  <Slides>29</Slides>
  <Notes>0</Notes>
  <HiddenSlides>0</HiddenSlides>
  <MMClips>0</MMClips>
  <ScaleCrop>false</ScaleCrop>
  <HeadingPairs>
    <vt:vector size="4" baseType="variant">
      <vt:variant>
        <vt:lpstr>Theme</vt:lpstr>
      </vt:variant>
      <vt:variant>
        <vt:i4>19</vt:i4>
      </vt:variant>
      <vt:variant>
        <vt:lpstr>Slide Titles</vt:lpstr>
      </vt:variant>
      <vt:variant>
        <vt:i4>29</vt:i4>
      </vt:variant>
    </vt:vector>
  </HeadingPairs>
  <TitlesOfParts>
    <vt:vector size="48" baseType="lpstr">
      <vt:lpstr>Theme5</vt:lpstr>
      <vt:lpstr>1_Default Design</vt:lpstr>
      <vt:lpstr>Theme6</vt:lpstr>
      <vt:lpstr>2_Default Design</vt:lpstr>
      <vt:lpstr>1_Theme5</vt:lpstr>
      <vt:lpstr>3_Default Design</vt:lpstr>
      <vt:lpstr>2_Theme5</vt:lpstr>
      <vt:lpstr>4_Default Design</vt:lpstr>
      <vt:lpstr>3_Theme5</vt:lpstr>
      <vt:lpstr>5_Default Design</vt:lpstr>
      <vt:lpstr>4_Theme5</vt:lpstr>
      <vt:lpstr>6_Default Design</vt:lpstr>
      <vt:lpstr>5_Theme5</vt:lpstr>
      <vt:lpstr>7_Default Design</vt:lpstr>
      <vt:lpstr>6_Theme5</vt:lpstr>
      <vt:lpstr>8_Default Design</vt:lpstr>
      <vt:lpstr>7_Theme5</vt:lpstr>
      <vt:lpstr>9_Default Design</vt:lpstr>
      <vt:lpstr>Concourse</vt:lpstr>
      <vt:lpstr>ADAPTION OF BEST PRACTICE TEMPLATE</vt:lpstr>
      <vt:lpstr>INTRODUCTION</vt:lpstr>
      <vt:lpstr>Energy Statistics</vt:lpstr>
      <vt:lpstr>Energy Statistics</vt:lpstr>
      <vt:lpstr>TEMPLATE APPLICABILITY</vt:lpstr>
      <vt:lpstr>1. Administrative information </vt:lpstr>
      <vt:lpstr>1. Administrative information </vt:lpstr>
      <vt:lpstr>1. Administrative information </vt:lpstr>
      <vt:lpstr>2. Background and purpose </vt:lpstr>
      <vt:lpstr>2. Background and purpose </vt:lpstr>
      <vt:lpstr>3. Concepts, variables and classifications</vt:lpstr>
      <vt:lpstr>4. Statistics production</vt:lpstr>
      <vt:lpstr>4. Statistics production</vt:lpstr>
      <vt:lpstr>4. Statistics production</vt:lpstr>
      <vt:lpstr>5. Sources of error and uncertainty</vt:lpstr>
      <vt:lpstr>5. Sources of error and uncertainty</vt:lpstr>
      <vt:lpstr>6. Comparability and coherence</vt:lpstr>
      <vt:lpstr>7. Availability</vt:lpstr>
      <vt:lpstr>7. Availability</vt:lpstr>
      <vt:lpstr>ADVANTAGES</vt:lpstr>
      <vt:lpstr>Slide 21</vt:lpstr>
      <vt:lpstr>Slide 22</vt:lpstr>
      <vt:lpstr>DISADVANTAGES</vt:lpstr>
      <vt:lpstr>Slide 24</vt:lpstr>
      <vt:lpstr>Slide 25</vt:lpstr>
      <vt:lpstr>Slide 26</vt:lpstr>
      <vt:lpstr>Slide 27</vt:lpstr>
      <vt:lpstr>Conclusion In case of India </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Geeta</dc:creator>
  <cp:lastModifiedBy>gravjac</cp:lastModifiedBy>
  <cp:revision>53</cp:revision>
  <dcterms:created xsi:type="dcterms:W3CDTF">2011-03-17T06:46:36Z</dcterms:created>
  <dcterms:modified xsi:type="dcterms:W3CDTF">2013-11-07T18:55:48Z</dcterms:modified>
</cp:coreProperties>
</file>